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8288000" cy="10287000"/>
  <p:notesSz cx="6858000" cy="9144000"/>
  <p:embeddedFontLst>
    <p:embeddedFont>
      <p:font typeface="Calibri" panose="020F0502020204030204" pitchFamily="34" charset="0"/>
      <p:regular r:id="rId61"/>
      <p:bold r:id="rId62"/>
      <p:italic r:id="rId63"/>
      <p:boldItalic r:id="rId64"/>
    </p:embeddedFont>
    <p:embeddedFont>
      <p:font typeface="Montserrat" pitchFamily="2" charset="77"/>
      <p:regular r:id="rId65"/>
      <p:bold r:id="rId66"/>
      <p:italic r:id="rId67"/>
      <p:boldItalic r:id="rId68"/>
    </p:embeddedFont>
    <p:embeddedFont>
      <p:font typeface="Montserrat Bold" pitchFamily="2" charset="77"/>
      <p:regular r:id="rId69"/>
      <p:bold r:id="rId70"/>
    </p:embeddedFont>
    <p:embeddedFont>
      <p:font typeface="Montserrat Bold Italics" pitchFamily="2" charset="77"/>
      <p:regular r:id="rId71"/>
      <p:bold r:id="rId72"/>
      <p:italic r:id="rId73"/>
      <p:boldItalic r:id="rId74"/>
    </p:embeddedFont>
    <p:embeddedFont>
      <p:font typeface="Montserrat Italics" pitchFamily="2" charset="77"/>
      <p:regular r:id="rId75"/>
      <p:italic r:id="rId76"/>
    </p:embeddedFont>
    <p:embeddedFont>
      <p:font typeface="Montserrat Ultra-Bold" pitchFamily="2" charset="77"/>
      <p:regular r:id="rId77"/>
      <p:bold r:id="rId78"/>
    </p:embeddedFont>
    <p:embeddedFont>
      <p:font typeface="Montserrat Ultra-Bold Italics" pitchFamily="2" charset="77"/>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C535C3-91F0-35C3-8295-23D5494529EA}" name="septy.windy1@gmail.com" initials="" userId="c43228d9842cc4e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94640" autoAdjust="0"/>
  </p:normalViewPr>
  <p:slideViewPr>
    <p:cSldViewPr>
      <p:cViewPr varScale="1">
        <p:scale>
          <a:sx n="61" d="100"/>
          <a:sy n="61" d="100"/>
        </p:scale>
        <p:origin x="40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microsoft.com/office/2018/10/relationships/authors" Target="authors.xml"/><Relationship Id="rId61" Type="http://schemas.openxmlformats.org/officeDocument/2006/relationships/font" Target="fonts/font1.fntdata"/><Relationship Id="rId82" Type="http://schemas.openxmlformats.org/officeDocument/2006/relationships/font" Target="fonts/font22.fntdata"/></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57053EE9-A165-CF40-9C94-A7C241A27DC8}" authorId="{D9C535C3-91F0-35C3-8295-23D5494529EA}" created="2025-10-11T15:01:49.303">
    <pc:sldMkLst xmlns:pc="http://schemas.microsoft.com/office/powerpoint/2013/main/command">
      <pc:docMk/>
      <pc:sldMk cId="0" sldId="257"/>
    </pc:sldMkLst>
    <p188:txBody>
      <a:bodyPr/>
      <a:lstStyle/>
      <a:p>
        <a:r>
          <a:rPr lang="en-US"/>
          <a:t>Model Interpretation: 
Understanding Startup Prediction Behavior
Beyond accuracy metrics, I analyzed how the model behaved across different prediction outcomes — True Positives, False Negatives, True Negatives, and False Positives — to understand why certain startups were correctly or incorrectly classified.
For acquired startups, True Positives typically showed strong funding activity, multiple milestones, and extensive investor relationships — clear indicators of growth and visibility. In contrast, False Negatives (missed acquisitions) tended to be smaller or less networked startups, suggesting that the model underestimates “quiet” acquisitions with limited public exposure.
For closed startups, True Negatives were characterized by low funding rounds, minimal external backing, and weak milestone records, while False Positives (wrongly predicted as closed) often had moderate funding but lacked high-profile partnerships. This indicates that the model sometimes confuses financially fragile but still active startups with those actually defunct.
These findings reveal that while ensemble models capture broad success patterns, they remain sensitive to startup visibility and funding signals. The error analysis provided valuable guidance for potential improvements — such as applying SMOTE balancing, refining feature weights, or incorporating qualitative business indicators — to make future predictions more resilient and business-aligned.</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1_0.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68.svg"/></Relationships>
</file>

<file path=ppt/slides/_rels/slide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9.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55" b="-14555"/>
            </a:stretch>
          </a:blipFill>
        </p:spPr>
      </p:sp>
      <p:grpSp>
        <p:nvGrpSpPr>
          <p:cNvPr id="3" name="Group 3"/>
          <p:cNvGrpSpPr>
            <a:grpSpLocks noChangeAspect="1"/>
          </p:cNvGrpSpPr>
          <p:nvPr/>
        </p:nvGrpSpPr>
        <p:grpSpPr>
          <a:xfrm>
            <a:off x="0" y="0"/>
            <a:ext cx="7726632" cy="10287000"/>
            <a:chOff x="0" y="0"/>
            <a:chExt cx="3663950" cy="4878070"/>
          </a:xfrm>
        </p:grpSpPr>
        <p:sp>
          <p:nvSpPr>
            <p:cNvPr id="4" name="Freeform 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145" r="-145"/>
              </a:stretch>
            </a:blipFill>
          </p:spPr>
        </p:sp>
        <p:sp>
          <p:nvSpPr>
            <p:cNvPr id="5" name="Freeform 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7D8E8F"/>
            </a:solidFill>
          </p:spPr>
        </p:sp>
      </p:grpSp>
      <p:sp>
        <p:nvSpPr>
          <p:cNvPr id="6" name="Freeform 6"/>
          <p:cNvSpPr/>
          <p:nvPr/>
        </p:nvSpPr>
        <p:spPr>
          <a:xfrm>
            <a:off x="14057182" y="-333997"/>
            <a:ext cx="3202118" cy="1752432"/>
          </a:xfrm>
          <a:custGeom>
            <a:avLst/>
            <a:gdLst/>
            <a:ahLst/>
            <a:cxnLst/>
            <a:rect l="l" t="t" r="r" b="b"/>
            <a:pathLst>
              <a:path w="3202118" h="1752432">
                <a:moveTo>
                  <a:pt x="0" y="0"/>
                </a:moveTo>
                <a:lnTo>
                  <a:pt x="3202118" y="0"/>
                </a:lnTo>
                <a:lnTo>
                  <a:pt x="3202118" y="1752432"/>
                </a:lnTo>
                <a:lnTo>
                  <a:pt x="0" y="17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8078871" y="2775368"/>
            <a:ext cx="9381193" cy="4047155"/>
          </a:xfrm>
          <a:prstGeom prst="rect">
            <a:avLst/>
          </a:prstGeom>
        </p:spPr>
        <p:txBody>
          <a:bodyPr lIns="0" tIns="0" rIns="0" bIns="0" rtlCol="0" anchor="t">
            <a:spAutoFit/>
          </a:bodyPr>
          <a:lstStyle/>
          <a:p>
            <a:pPr algn="l">
              <a:lnSpc>
                <a:spcPts val="8015"/>
              </a:lnSpc>
            </a:pPr>
            <a:r>
              <a:rPr lang="en-US" sz="6735" b="1" dirty="0">
                <a:solidFill>
                  <a:srgbClr val="FFFFFF"/>
                </a:solidFill>
                <a:latin typeface="Montserrat Bold"/>
                <a:ea typeface="Montserrat Bold"/>
                <a:cs typeface="Montserrat Bold"/>
                <a:sym typeface="Montserrat Bold"/>
              </a:rPr>
              <a:t>Startup Fail Analysis:</a:t>
            </a:r>
          </a:p>
          <a:p>
            <a:pPr algn="l">
              <a:lnSpc>
                <a:spcPts val="8015"/>
              </a:lnSpc>
            </a:pPr>
            <a:r>
              <a:rPr lang="en-US" sz="6735" b="1" dirty="0">
                <a:solidFill>
                  <a:srgbClr val="FFFFFF"/>
                </a:solidFill>
                <a:latin typeface="Montserrat Bold"/>
                <a:ea typeface="Montserrat Bold"/>
                <a:cs typeface="Montserrat Bold"/>
                <a:sym typeface="Montserrat Bold"/>
              </a:rPr>
              <a:t>Unveiling the Patterns Behind Startup Failure</a:t>
            </a:r>
          </a:p>
        </p:txBody>
      </p:sp>
      <p:sp>
        <p:nvSpPr>
          <p:cNvPr id="8" name="TextBox 8"/>
          <p:cNvSpPr txBox="1"/>
          <p:nvPr/>
        </p:nvSpPr>
        <p:spPr>
          <a:xfrm>
            <a:off x="14833880" y="8910003"/>
            <a:ext cx="3237057" cy="629919"/>
          </a:xfrm>
          <a:prstGeom prst="rect">
            <a:avLst/>
          </a:prstGeom>
        </p:spPr>
        <p:txBody>
          <a:bodyPr lIns="0" tIns="0" rIns="0" bIns="0" rtlCol="0" anchor="t">
            <a:spAutoFit/>
          </a:bodyPr>
          <a:lstStyle/>
          <a:p>
            <a:pPr algn="l">
              <a:lnSpc>
                <a:spcPts val="5180"/>
              </a:lnSpc>
            </a:pPr>
            <a:r>
              <a:rPr lang="en-US" sz="3700">
                <a:solidFill>
                  <a:srgbClr val="FFFFFF"/>
                </a:solidFill>
                <a:latin typeface="Montserrat"/>
                <a:ea typeface="Montserrat"/>
                <a:cs typeface="Montserrat"/>
                <a:sym typeface="Montserrat"/>
              </a:rPr>
              <a:t>By : Septi 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6028966" y="-1867140"/>
            <a:ext cx="10765001" cy="16230600"/>
            <a:chOff x="0" y="0"/>
            <a:chExt cx="4211659" cy="6350000"/>
          </a:xfrm>
        </p:grpSpPr>
        <p:sp>
          <p:nvSpPr>
            <p:cNvPr id="4" name="Freeform 4"/>
            <p:cNvSpPr/>
            <p:nvPr/>
          </p:nvSpPr>
          <p:spPr>
            <a:xfrm>
              <a:off x="0" y="0"/>
              <a:ext cx="4211659" cy="6350000"/>
            </a:xfrm>
            <a:custGeom>
              <a:avLst/>
              <a:gdLst/>
              <a:ahLst/>
              <a:cxnLst/>
              <a:rect l="l" t="t" r="r" b="b"/>
              <a:pathLst>
                <a:path w="4211659" h="6350000">
                  <a:moveTo>
                    <a:pt x="2105830" y="0"/>
                  </a:moveTo>
                  <a:cubicBezTo>
                    <a:pt x="942812" y="0"/>
                    <a:pt x="0" y="1421496"/>
                    <a:pt x="0" y="3175000"/>
                  </a:cubicBezTo>
                  <a:cubicBezTo>
                    <a:pt x="0" y="4928504"/>
                    <a:pt x="942812" y="6350000"/>
                    <a:pt x="2105830" y="6350000"/>
                  </a:cubicBezTo>
                  <a:cubicBezTo>
                    <a:pt x="3268847" y="6350000"/>
                    <a:pt x="4211659" y="4928504"/>
                    <a:pt x="4211659" y="3175000"/>
                  </a:cubicBezTo>
                  <a:cubicBezTo>
                    <a:pt x="4211659" y="1421496"/>
                    <a:pt x="3268847" y="0"/>
                    <a:pt x="2105830" y="0"/>
                  </a:cubicBezTo>
                  <a:close/>
                </a:path>
              </a:pathLst>
            </a:custGeom>
            <a:solidFill>
              <a:srgbClr val="263F6B"/>
            </a:solidFill>
          </p:spPr>
        </p:sp>
      </p:grpSp>
      <p:sp>
        <p:nvSpPr>
          <p:cNvPr id="5" name="Freeform 5"/>
          <p:cNvSpPr/>
          <p:nvPr/>
        </p:nvSpPr>
        <p:spPr>
          <a:xfrm>
            <a:off x="1028700" y="6910465"/>
            <a:ext cx="13979441" cy="2236711"/>
          </a:xfrm>
          <a:custGeom>
            <a:avLst/>
            <a:gdLst/>
            <a:ahLst/>
            <a:cxnLst/>
            <a:rect l="l" t="t" r="r" b="b"/>
            <a:pathLst>
              <a:path w="13979441" h="2236711">
                <a:moveTo>
                  <a:pt x="0" y="0"/>
                </a:moveTo>
                <a:lnTo>
                  <a:pt x="13979441" y="0"/>
                </a:lnTo>
                <a:lnTo>
                  <a:pt x="13979441" y="2236711"/>
                </a:lnTo>
                <a:lnTo>
                  <a:pt x="0" y="2236711"/>
                </a:lnTo>
                <a:lnTo>
                  <a:pt x="0" y="0"/>
                </a:lnTo>
                <a:close/>
              </a:path>
            </a:pathLst>
          </a:custGeom>
          <a:blipFill>
            <a:blip r:embed="rId2"/>
            <a:stretch>
              <a:fillRect/>
            </a:stretch>
          </a:blipFill>
        </p:spPr>
      </p:sp>
      <p:sp>
        <p:nvSpPr>
          <p:cNvPr id="6" name="TextBox 6"/>
          <p:cNvSpPr txBox="1"/>
          <p:nvPr/>
        </p:nvSpPr>
        <p:spPr>
          <a:xfrm>
            <a:off x="857161" y="672259"/>
            <a:ext cx="9667609" cy="560611"/>
          </a:xfrm>
          <a:prstGeom prst="rect">
            <a:avLst/>
          </a:prstGeom>
        </p:spPr>
        <p:txBody>
          <a:bodyPr lIns="0" tIns="0" rIns="0" bIns="0" rtlCol="0" anchor="t">
            <a:spAutoFit/>
          </a:bodyPr>
          <a:lstStyle/>
          <a:p>
            <a:pPr algn="l">
              <a:lnSpc>
                <a:spcPts val="4295"/>
              </a:lnSpc>
            </a:pPr>
            <a:r>
              <a:rPr lang="en-US" sz="4383" b="1" spc="-258">
                <a:solidFill>
                  <a:srgbClr val="263F6B"/>
                </a:solidFill>
                <a:latin typeface="Montserrat Ultra-Bold"/>
                <a:ea typeface="Montserrat Ultra-Bold"/>
                <a:cs typeface="Montserrat Ultra-Bold"/>
                <a:sym typeface="Montserrat Ultra-Bold"/>
              </a:rPr>
              <a:t>FEATURE ENGINEERING</a:t>
            </a:r>
          </a:p>
        </p:txBody>
      </p:sp>
      <p:sp>
        <p:nvSpPr>
          <p:cNvPr id="7" name="TextBox 7"/>
          <p:cNvSpPr txBox="1"/>
          <p:nvPr/>
        </p:nvSpPr>
        <p:spPr>
          <a:xfrm>
            <a:off x="857161" y="1523992"/>
            <a:ext cx="15719822" cy="3329940"/>
          </a:xfrm>
          <a:prstGeom prst="rect">
            <a:avLst/>
          </a:prstGeom>
        </p:spPr>
        <p:txBody>
          <a:bodyPr lIns="0" tIns="0" rIns="0" bIns="0" rtlCol="0" anchor="t">
            <a:spAutoFit/>
          </a:bodyPr>
          <a:lstStyle/>
          <a:p>
            <a:pPr algn="l">
              <a:lnSpc>
                <a:spcPts val="3359"/>
              </a:lnSpc>
            </a:pPr>
            <a:r>
              <a:rPr lang="en-US" sz="2400" b="1" spc="48">
                <a:solidFill>
                  <a:srgbClr val="263F6B"/>
                </a:solidFill>
                <a:latin typeface="Montserrat Bold"/>
                <a:ea typeface="Montserrat Bold"/>
                <a:cs typeface="Montserrat Bold"/>
                <a:sym typeface="Montserrat Bold"/>
              </a:rPr>
              <a:t>Making feature extraction to improve model performance, and get rid off from negative value :</a:t>
            </a:r>
          </a:p>
          <a:p>
            <a:pPr marL="518160" lvl="1" indent="-259080" algn="just">
              <a:lnSpc>
                <a:spcPts val="3359"/>
              </a:lnSpc>
              <a:spcBef>
                <a:spcPct val="0"/>
              </a:spcBef>
              <a:buAutoNum type="arabicPeriod"/>
            </a:pPr>
            <a:r>
              <a:rPr lang="en-US" sz="2400" b="1" spc="48">
                <a:solidFill>
                  <a:srgbClr val="263F6B"/>
                </a:solidFill>
                <a:latin typeface="Montserrat Bold"/>
                <a:ea typeface="Montserrat Bold"/>
                <a:cs typeface="Montserrat Bold"/>
                <a:sym typeface="Montserrat Bold"/>
              </a:rPr>
              <a:t> '</a:t>
            </a:r>
            <a:r>
              <a:rPr lang="en-US" sz="2400" spc="48">
                <a:solidFill>
                  <a:srgbClr val="263F6B"/>
                </a:solidFill>
                <a:latin typeface="Montserrat"/>
                <a:ea typeface="Montserrat"/>
                <a:cs typeface="Montserrat"/>
                <a:sym typeface="Montserrat"/>
              </a:rPr>
              <a:t>get_first_funding' </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'lifespan'</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‘funding_age’</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‘has_RoundABCD’</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‘has_Investor’</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‘has_seed’</a:t>
            </a:r>
          </a:p>
          <a:p>
            <a:pPr marL="518160" lvl="1" indent="-259080" algn="just">
              <a:lnSpc>
                <a:spcPts val="3359"/>
              </a:lnSpc>
              <a:spcBef>
                <a:spcPct val="0"/>
              </a:spcBef>
              <a:buAutoNum type="arabicPeriod"/>
            </a:pPr>
            <a:r>
              <a:rPr lang="en-US" sz="2400" spc="48">
                <a:solidFill>
                  <a:srgbClr val="263F6B"/>
                </a:solidFill>
                <a:latin typeface="Montserrat"/>
                <a:ea typeface="Montserrat"/>
                <a:cs typeface="Montserrat"/>
                <a:sym typeface="Montserrat"/>
              </a:rPr>
              <a:t> ‘non-funded Startup’</a:t>
            </a:r>
          </a:p>
        </p:txBody>
      </p:sp>
      <p:sp>
        <p:nvSpPr>
          <p:cNvPr id="8" name="TextBox 8"/>
          <p:cNvSpPr txBox="1"/>
          <p:nvPr/>
        </p:nvSpPr>
        <p:spPr>
          <a:xfrm>
            <a:off x="857161" y="5387735"/>
            <a:ext cx="14533970" cy="1189355"/>
          </a:xfrm>
          <a:prstGeom prst="rect">
            <a:avLst/>
          </a:prstGeom>
        </p:spPr>
        <p:txBody>
          <a:bodyPr lIns="0" tIns="0" rIns="0" bIns="0" rtlCol="0" anchor="t">
            <a:spAutoFit/>
          </a:bodyPr>
          <a:lstStyle/>
          <a:p>
            <a:pPr algn="l">
              <a:lnSpc>
                <a:spcPts val="3220"/>
              </a:lnSpc>
            </a:pPr>
            <a:r>
              <a:rPr lang="en-US" sz="2300" b="1" spc="46">
                <a:solidFill>
                  <a:srgbClr val="263F6B"/>
                </a:solidFill>
                <a:latin typeface="Montserrat Bold"/>
                <a:ea typeface="Montserrat Bold"/>
                <a:cs typeface="Montserrat Bold"/>
                <a:sym typeface="Montserrat Bold"/>
              </a:rPr>
              <a:t>Drop Column</a:t>
            </a:r>
          </a:p>
          <a:p>
            <a:pPr algn="l">
              <a:lnSpc>
                <a:spcPts val="3220"/>
              </a:lnSpc>
              <a:spcBef>
                <a:spcPct val="0"/>
              </a:spcBef>
            </a:pPr>
            <a:r>
              <a:rPr lang="en-US" sz="2300" spc="46">
                <a:solidFill>
                  <a:srgbClr val="263F6B"/>
                </a:solidFill>
                <a:latin typeface="Montserrat"/>
                <a:ea typeface="Montserrat"/>
                <a:cs typeface="Montserrat"/>
                <a:sym typeface="Montserrat"/>
              </a:rPr>
              <a:t>We're gonna drop some columns and anything computed using future information like age_last_funding_year, age_last_milestone_year.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8302951"/>
            <a:ext cx="16230600" cy="169519"/>
          </a:xfrm>
          <a:prstGeom prst="rect">
            <a:avLst/>
          </a:prstGeom>
          <a:solidFill>
            <a:srgbClr val="FFFFFF"/>
          </a:solidFill>
        </p:spPr>
      </p:sp>
      <p:sp>
        <p:nvSpPr>
          <p:cNvPr id="5" name="AutoShape 5"/>
          <p:cNvSpPr/>
          <p:nvPr/>
        </p:nvSpPr>
        <p:spPr>
          <a:xfrm>
            <a:off x="1028700" y="1814529"/>
            <a:ext cx="16230600" cy="169519"/>
          </a:xfrm>
          <a:prstGeom prst="rect">
            <a:avLst/>
          </a:prstGeom>
          <a:solidFill>
            <a:srgbClr val="FFFFFF"/>
          </a:solidFill>
        </p:spPr>
      </p:sp>
      <p:sp>
        <p:nvSpPr>
          <p:cNvPr id="6" name="TextBox 6"/>
          <p:cNvSpPr txBox="1"/>
          <p:nvPr/>
        </p:nvSpPr>
        <p:spPr>
          <a:xfrm>
            <a:off x="2027703" y="3699027"/>
            <a:ext cx="14232593" cy="952505"/>
          </a:xfrm>
          <a:prstGeom prst="rect">
            <a:avLst/>
          </a:prstGeom>
        </p:spPr>
        <p:txBody>
          <a:bodyPr lIns="0" tIns="0" rIns="0" bIns="0" rtlCol="0" anchor="t">
            <a:spAutoFit/>
          </a:bodyPr>
          <a:lstStyle/>
          <a:p>
            <a:pPr algn="ctr">
              <a:lnSpc>
                <a:spcPts val="6900"/>
              </a:lnSpc>
            </a:pPr>
            <a:r>
              <a:rPr lang="en-US" sz="7500" b="1" spc="-442">
                <a:solidFill>
                  <a:srgbClr val="FFFFFF"/>
                </a:solidFill>
                <a:latin typeface="Montserrat Ultra-Bold"/>
                <a:ea typeface="Montserrat Ultra-Bold"/>
                <a:cs typeface="Montserrat Ultra-Bold"/>
                <a:sym typeface="Montserrat Ultra-Bold"/>
              </a:rPr>
              <a:t>DATA VISUALIZATION</a:t>
            </a:r>
          </a:p>
        </p:txBody>
      </p:sp>
      <p:sp>
        <p:nvSpPr>
          <p:cNvPr id="7" name="TextBox 7"/>
          <p:cNvSpPr txBox="1"/>
          <p:nvPr/>
        </p:nvSpPr>
        <p:spPr>
          <a:xfrm>
            <a:off x="4177531" y="4872037"/>
            <a:ext cx="9932938" cy="967105"/>
          </a:xfrm>
          <a:prstGeom prst="rect">
            <a:avLst/>
          </a:prstGeom>
        </p:spPr>
        <p:txBody>
          <a:bodyPr lIns="0" tIns="0" rIns="0" bIns="0" rtlCol="0" anchor="t">
            <a:spAutoFit/>
          </a:bodyPr>
          <a:lstStyle/>
          <a:p>
            <a:pPr algn="ctr">
              <a:lnSpc>
                <a:spcPts val="3919"/>
              </a:lnSpc>
              <a:spcBef>
                <a:spcPct val="0"/>
              </a:spcBef>
            </a:pPr>
            <a:r>
              <a:rPr lang="en-US" sz="2799" b="1" i="1" spc="-165">
                <a:solidFill>
                  <a:srgbClr val="FFFFFF"/>
                </a:solidFill>
                <a:latin typeface="Montserrat Ultra-Bold Italics"/>
                <a:ea typeface="Montserrat Ultra-Bold Italics"/>
                <a:cs typeface="Montserrat Ultra-Bold Italics"/>
                <a:sym typeface="Montserrat Ultra-Bold Italics"/>
              </a:rPr>
              <a:t>ORIGINAL FEATURE DATASET</a:t>
            </a:r>
          </a:p>
          <a:p>
            <a:pPr algn="ctr">
              <a:lnSpc>
                <a:spcPts val="3919"/>
              </a:lnSpc>
              <a:spcBef>
                <a:spcPct val="0"/>
              </a:spcBef>
            </a:pPr>
            <a:r>
              <a:rPr lang="en-US" sz="2799" b="1" i="1" spc="-165">
                <a:solidFill>
                  <a:srgbClr val="FFFFFF"/>
                </a:solidFill>
                <a:latin typeface="Montserrat Ultra-Bold Italics"/>
                <a:ea typeface="Montserrat Ultra-Bold Italics"/>
                <a:cs typeface="Montserrat Ultra-Bold Italics"/>
                <a:sym typeface="Montserrat Ultra-Bold Italics"/>
              </a:rPr>
              <a:t>FOUNDATIONAL INSIGHTS INTO STARTUP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10 STATES WITH THE HIGHEST NUMBER OF STARTUPS</a:t>
            </a: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pic>
        <p:nvPicPr>
          <p:cNvPr id="6" name="Picture 6"/>
          <p:cNvPicPr>
            <a:picLocks noChangeAspect="1"/>
          </p:cNvPicPr>
          <p:nvPr/>
        </p:nvPicPr>
        <p:blipFill>
          <a:blip r:embed="rId2"/>
          <a:stretch>
            <a:fillRect/>
          </a:stretch>
        </p:blipFill>
        <p:spPr>
          <a:xfrm>
            <a:off x="130114" y="-2444"/>
            <a:ext cx="18027772" cy="7581158"/>
          </a:xfrm>
          <a:prstGeom prst="rect">
            <a:avLst/>
          </a:prstGeom>
        </p:spPr>
      </p:pic>
      <p:sp>
        <p:nvSpPr>
          <p:cNvPr id="7" name="TextBox 7"/>
          <p:cNvSpPr txBox="1"/>
          <p:nvPr/>
        </p:nvSpPr>
        <p:spPr>
          <a:xfrm>
            <a:off x="1028700" y="7212592"/>
            <a:ext cx="16230600" cy="1934845"/>
          </a:xfrm>
          <a:prstGeom prst="rect">
            <a:avLst/>
          </a:prstGeom>
        </p:spPr>
        <p:txBody>
          <a:bodyPr lIns="0" tIns="0" rIns="0" bIns="0" rtlCol="0" anchor="t">
            <a:spAutoFit/>
          </a:bodyPr>
          <a:lstStyle/>
          <a:p>
            <a:pPr algn="just">
              <a:lnSpc>
                <a:spcPts val="3080"/>
              </a:lnSpc>
              <a:spcBef>
                <a:spcPct val="0"/>
              </a:spcBef>
            </a:pPr>
            <a:r>
              <a:rPr lang="en-US" sz="2200" spc="44">
                <a:solidFill>
                  <a:srgbClr val="000000"/>
                </a:solidFill>
                <a:latin typeface="Montserrat"/>
                <a:ea typeface="Montserrat"/>
                <a:cs typeface="Montserrat"/>
                <a:sym typeface="Montserrat"/>
              </a:rPr>
              <a:t>California (CA) dominates with 441 startups, far more than any other state. Since California is home to Silicon Valley, the global hub for technology and innovation. Many of the world’s most successful tech companies and venture capital (VC) firms are based there. Another factors that explain are : </a:t>
            </a:r>
            <a:r>
              <a:rPr lang="en-US" sz="2200" b="1" spc="44">
                <a:solidFill>
                  <a:srgbClr val="000000"/>
                </a:solidFill>
                <a:latin typeface="Montserrat Bold"/>
                <a:ea typeface="Montserrat Bold"/>
                <a:cs typeface="Montserrat Bold"/>
                <a:sym typeface="Montserrat Bold"/>
              </a:rPr>
              <a:t>Access to Venture Capital, Talent Pool </a:t>
            </a:r>
            <a:r>
              <a:rPr lang="en-US" sz="2200" spc="44">
                <a:solidFill>
                  <a:srgbClr val="000000"/>
                </a:solidFill>
                <a:latin typeface="Montserrat"/>
                <a:ea typeface="Montserrat"/>
                <a:cs typeface="Montserrat"/>
                <a:sym typeface="Montserrat"/>
              </a:rPr>
              <a:t>(world class universities : Stanford, UC Berkeley, Caltech, UCLA),</a:t>
            </a:r>
            <a:r>
              <a:rPr lang="en-US" sz="2200" b="1" spc="44">
                <a:solidFill>
                  <a:srgbClr val="000000"/>
                </a:solidFill>
                <a:latin typeface="Montserrat Bold"/>
                <a:ea typeface="Montserrat Bold"/>
                <a:cs typeface="Montserrat Bold"/>
                <a:sym typeface="Montserrat Bold"/>
              </a:rPr>
              <a:t> Networking &amp; Infrastructure, Culture of Risk-Taking and Market Size &amp; Diversity for the largest state economies in the 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FAILURE RATE OF STARTUPS IN TOP 10 STATES (IN PERCENT %)</a:t>
            </a: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pic>
        <p:nvPicPr>
          <p:cNvPr id="6" name="Picture 6"/>
          <p:cNvPicPr>
            <a:picLocks noChangeAspect="1"/>
          </p:cNvPicPr>
          <p:nvPr/>
        </p:nvPicPr>
        <p:blipFill>
          <a:blip r:embed="rId2"/>
          <a:stretch>
            <a:fillRect/>
          </a:stretch>
        </p:blipFill>
        <p:spPr>
          <a:xfrm>
            <a:off x="-213747" y="-207192"/>
            <a:ext cx="18373439" cy="7927237"/>
          </a:xfrm>
          <a:prstGeom prst="rect">
            <a:avLst/>
          </a:prstGeom>
        </p:spPr>
      </p:pic>
      <p:sp>
        <p:nvSpPr>
          <p:cNvPr id="7" name="TextBox 7"/>
          <p:cNvSpPr txBox="1"/>
          <p:nvPr/>
        </p:nvSpPr>
        <p:spPr>
          <a:xfrm>
            <a:off x="637197" y="6522300"/>
            <a:ext cx="17013606" cy="3407410"/>
          </a:xfrm>
          <a:prstGeom prst="rect">
            <a:avLst/>
          </a:prstGeom>
        </p:spPr>
        <p:txBody>
          <a:bodyPr lIns="0" tIns="0" rIns="0" bIns="0" rtlCol="0" anchor="t">
            <a:spAutoFit/>
          </a:bodyPr>
          <a:lstStyle/>
          <a:p>
            <a:pPr algn="just">
              <a:lnSpc>
                <a:spcPts val="3020"/>
              </a:lnSpc>
            </a:pPr>
            <a:r>
              <a:rPr lang="en-US" sz="2000" spc="40">
                <a:solidFill>
                  <a:srgbClr val="000000"/>
                </a:solidFill>
                <a:latin typeface="Montserrat"/>
                <a:ea typeface="Montserrat"/>
                <a:cs typeface="Montserrat"/>
                <a:sym typeface="Montserrat"/>
              </a:rPr>
              <a:t>States can significantly impact startup failure for several reasons:</a:t>
            </a:r>
          </a:p>
          <a:p>
            <a:pPr marL="431802" lvl="1" indent="-215901" algn="just">
              <a:lnSpc>
                <a:spcPts val="3020"/>
              </a:lnSpc>
              <a:buFont typeface="Arial"/>
              <a:buChar char="•"/>
            </a:pPr>
            <a:r>
              <a:rPr lang="en-US" sz="2000" b="1" spc="40">
                <a:solidFill>
                  <a:srgbClr val="000000"/>
                </a:solidFill>
                <a:latin typeface="Montserrat Bold"/>
                <a:ea typeface="Montserrat Bold"/>
                <a:cs typeface="Montserrat Bold"/>
                <a:sym typeface="Montserrat Bold"/>
              </a:rPr>
              <a:t>Economic Environment:</a:t>
            </a:r>
            <a:r>
              <a:rPr lang="en-US" sz="2000" spc="40">
                <a:solidFill>
                  <a:srgbClr val="000000"/>
                </a:solidFill>
                <a:latin typeface="Montserrat"/>
                <a:ea typeface="Montserrat"/>
                <a:cs typeface="Montserrat"/>
                <a:sym typeface="Montserrat"/>
              </a:rPr>
              <a:t> Different regions have varying economic conditions, access to funding, and market demand</a:t>
            </a:r>
          </a:p>
          <a:p>
            <a:pPr marL="431802" lvl="1" indent="-215901" algn="just">
              <a:lnSpc>
                <a:spcPts val="3020"/>
              </a:lnSpc>
              <a:buFont typeface="Arial"/>
              <a:buChar char="•"/>
            </a:pPr>
            <a:r>
              <a:rPr lang="en-US" sz="2000" b="1" spc="40">
                <a:solidFill>
                  <a:srgbClr val="000000"/>
                </a:solidFill>
                <a:latin typeface="Montserrat Bold"/>
                <a:ea typeface="Montserrat Bold"/>
                <a:cs typeface="Montserrat Bold"/>
                <a:sym typeface="Montserrat Bold"/>
              </a:rPr>
              <a:t>Access to Resources</a:t>
            </a:r>
            <a:r>
              <a:rPr lang="en-US" sz="2000" spc="40">
                <a:solidFill>
                  <a:srgbClr val="000000"/>
                </a:solidFill>
                <a:latin typeface="Montserrat"/>
                <a:ea typeface="Montserrat"/>
                <a:cs typeface="Montserrat"/>
                <a:sym typeface="Montserrat"/>
              </a:rPr>
              <a:t>: Cities with strong entrepreneurial ecosystems often provide better access to resources such as talent, mentorship, networking opportunities, and investors.</a:t>
            </a:r>
          </a:p>
          <a:p>
            <a:pPr marL="431802" lvl="1" indent="-215901" algn="just">
              <a:lnSpc>
                <a:spcPts val="3020"/>
              </a:lnSpc>
              <a:buFont typeface="Arial"/>
              <a:buChar char="•"/>
            </a:pPr>
            <a:r>
              <a:rPr lang="en-US" sz="2000" b="1" spc="40">
                <a:solidFill>
                  <a:srgbClr val="000000"/>
                </a:solidFill>
                <a:latin typeface="Montserrat Bold"/>
                <a:ea typeface="Montserrat Bold"/>
                <a:cs typeface="Montserrat Bold"/>
                <a:sym typeface="Montserrat Bold"/>
              </a:rPr>
              <a:t>Regulatory Environment:</a:t>
            </a:r>
            <a:r>
              <a:rPr lang="en-US" sz="2000" spc="40">
                <a:solidFill>
                  <a:srgbClr val="000000"/>
                </a:solidFill>
                <a:latin typeface="Montserrat"/>
                <a:ea typeface="Montserrat"/>
                <a:cs typeface="Montserrat"/>
                <a:sym typeface="Montserrat"/>
              </a:rPr>
              <a:t> Local regulations, taxes, and business incentives can either support startup growth.</a:t>
            </a:r>
          </a:p>
          <a:p>
            <a:pPr marL="431802" lvl="1" indent="-215901" algn="just">
              <a:lnSpc>
                <a:spcPts val="3020"/>
              </a:lnSpc>
              <a:buFont typeface="Arial"/>
              <a:buChar char="•"/>
            </a:pPr>
            <a:r>
              <a:rPr lang="en-US" sz="2000" b="1" spc="40">
                <a:solidFill>
                  <a:srgbClr val="000000"/>
                </a:solidFill>
                <a:latin typeface="Montserrat Bold"/>
                <a:ea typeface="Montserrat Bold"/>
                <a:cs typeface="Montserrat Bold"/>
                <a:sym typeface="Montserrat Bold"/>
              </a:rPr>
              <a:t>Market Size and Demographics:</a:t>
            </a:r>
            <a:r>
              <a:rPr lang="en-US" sz="2000" spc="40">
                <a:solidFill>
                  <a:srgbClr val="000000"/>
                </a:solidFill>
                <a:latin typeface="Montserrat"/>
                <a:ea typeface="Montserrat"/>
                <a:cs typeface="Montserrat"/>
                <a:sym typeface="Montserrat"/>
              </a:rPr>
              <a:t> The size and characteristics of the local market, population, income levels. can affect the viability of a startups</a:t>
            </a:r>
          </a:p>
          <a:p>
            <a:pPr marL="431802" lvl="1" indent="-215901" algn="just">
              <a:lnSpc>
                <a:spcPts val="3020"/>
              </a:lnSpc>
              <a:buFont typeface="Arial"/>
              <a:buChar char="•"/>
            </a:pPr>
            <a:r>
              <a:rPr lang="en-US" sz="2000" b="1" spc="40">
                <a:solidFill>
                  <a:srgbClr val="000000"/>
                </a:solidFill>
                <a:latin typeface="Montserrat Bold"/>
                <a:ea typeface="Montserrat Bold"/>
                <a:cs typeface="Montserrat Bold"/>
                <a:sym typeface="Montserrat Bold"/>
              </a:rPr>
              <a:t>Cultural Factors:</a:t>
            </a:r>
            <a:r>
              <a:rPr lang="en-US" sz="2000" spc="40">
                <a:solidFill>
                  <a:srgbClr val="000000"/>
                </a:solidFill>
                <a:latin typeface="Montserrat"/>
                <a:ea typeface="Montserrat"/>
                <a:cs typeface="Montserrat"/>
                <a:sym typeface="Montserrat"/>
              </a:rPr>
              <a:t> The entrepreneurial culture in a city can influence risk tolerance, innovation, and the overall attitude toward startups.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STARTUP SUCCESS VS FAILURE IN THE TOP 10 U.S. STATES</a:t>
            </a: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255989" y="-428070"/>
            <a:ext cx="18448975" cy="8006770"/>
          </a:xfrm>
          <a:prstGeom prst="rect">
            <a:avLst/>
          </a:prstGeom>
        </p:spPr>
      </p:pic>
      <p:sp>
        <p:nvSpPr>
          <p:cNvPr id="6" name="TextBox 6"/>
          <p:cNvSpPr txBox="1"/>
          <p:nvPr/>
        </p:nvSpPr>
        <p:spPr>
          <a:xfrm>
            <a:off x="448196" y="6531483"/>
            <a:ext cx="17391609" cy="3078861"/>
          </a:xfrm>
          <a:prstGeom prst="rect">
            <a:avLst/>
          </a:prstGeom>
        </p:spPr>
        <p:txBody>
          <a:bodyPr lIns="0" tIns="0" rIns="0" bIns="0" rtlCol="0" anchor="t">
            <a:spAutoFit/>
          </a:bodyPr>
          <a:lstStyle/>
          <a:p>
            <a:pPr marL="474981" lvl="1" indent="-237491" algn="just">
              <a:lnSpc>
                <a:spcPts val="2772"/>
              </a:lnSpc>
              <a:buFont typeface="Arial"/>
              <a:buChar char="•"/>
            </a:pPr>
            <a:r>
              <a:rPr lang="en-US" sz="2200" b="1" spc="44">
                <a:solidFill>
                  <a:srgbClr val="000000"/>
                </a:solidFill>
                <a:latin typeface="Montserrat Bold"/>
                <a:ea typeface="Montserrat Bold"/>
                <a:cs typeface="Montserrat Bold"/>
                <a:sym typeface="Montserrat Bold"/>
              </a:rPr>
              <a:t>The State is matters</a:t>
            </a:r>
            <a:r>
              <a:rPr lang="en-US" sz="2200" spc="44">
                <a:solidFill>
                  <a:srgbClr val="000000"/>
                </a:solidFill>
                <a:latin typeface="Montserrat"/>
                <a:ea typeface="Montserrat"/>
                <a:cs typeface="Montserrat"/>
                <a:sym typeface="Montserrat"/>
              </a:rPr>
              <a:t>, since it reflects ecosystem maturity, access to capital, and market density, which directly influence startup failure risk.</a:t>
            </a:r>
          </a:p>
          <a:p>
            <a:pPr marL="474981" lvl="1" indent="-237491" algn="just">
              <a:lnSpc>
                <a:spcPts val="2772"/>
              </a:lnSpc>
              <a:buFont typeface="Arial"/>
              <a:buChar char="•"/>
            </a:pPr>
            <a:r>
              <a:rPr lang="en-US" sz="2200" spc="44">
                <a:solidFill>
                  <a:srgbClr val="000000"/>
                </a:solidFill>
                <a:latin typeface="Montserrat"/>
                <a:ea typeface="Montserrat"/>
                <a:cs typeface="Montserrat"/>
                <a:sym typeface="Montserrat"/>
              </a:rPr>
              <a:t>A few states (like CA, NY, MA, TX) dominate startup counts, so naturally, they also contribute the most to both successes and failures.</a:t>
            </a:r>
          </a:p>
          <a:p>
            <a:pPr marL="474981" lvl="1" indent="-237491" algn="just">
              <a:lnSpc>
                <a:spcPts val="2772"/>
              </a:lnSpc>
              <a:buFont typeface="Arial"/>
              <a:buChar char="•"/>
            </a:pPr>
            <a:r>
              <a:rPr lang="en-US" sz="2200" spc="44">
                <a:solidFill>
                  <a:srgbClr val="000000"/>
                </a:solidFill>
                <a:latin typeface="Montserrat"/>
                <a:ea typeface="Montserrat"/>
                <a:cs typeface="Montserrat"/>
                <a:sym typeface="Montserrat"/>
              </a:rPr>
              <a:t>Startup hubs (California, New York) show large numbers of closures simply because of the high density of ventures.</a:t>
            </a:r>
          </a:p>
          <a:p>
            <a:pPr marL="474981" lvl="1" indent="-237491" algn="just">
              <a:lnSpc>
                <a:spcPts val="2772"/>
              </a:lnSpc>
              <a:buFont typeface="Arial"/>
              <a:buChar char="•"/>
            </a:pPr>
            <a:r>
              <a:rPr lang="en-US" sz="2200" spc="44">
                <a:solidFill>
                  <a:srgbClr val="000000"/>
                </a:solidFill>
                <a:latin typeface="Montserrat"/>
                <a:ea typeface="Montserrat"/>
                <a:cs typeface="Montserrat"/>
                <a:sym typeface="Montserrat"/>
              </a:rPr>
              <a:t>States with stronger VC ecosystems (CA, MA, NY) tend to have slightly lower failure rates because startups secure more financial backing.</a:t>
            </a:r>
          </a:p>
          <a:p>
            <a:pPr marL="474981" lvl="1" indent="-237491" algn="just">
              <a:lnSpc>
                <a:spcPts val="2772"/>
              </a:lnSpc>
              <a:buFont typeface="Arial"/>
              <a:buChar char="•"/>
            </a:pPr>
            <a:r>
              <a:rPr lang="en-US" sz="2200" b="1" spc="44">
                <a:solidFill>
                  <a:srgbClr val="000000"/>
                </a:solidFill>
                <a:latin typeface="Montserrat Bold"/>
                <a:ea typeface="Montserrat Bold"/>
                <a:cs typeface="Montserrat Bold"/>
                <a:sym typeface="Montserrat Bold"/>
              </a:rPr>
              <a:t>Smaller states, higher risk</a:t>
            </a:r>
            <a:r>
              <a:rPr lang="en-US" sz="2200" spc="44">
                <a:solidFill>
                  <a:srgbClr val="000000"/>
                </a:solidFill>
                <a:latin typeface="Montserrat"/>
                <a:ea typeface="Montserrat"/>
                <a:cs typeface="Montserrat"/>
                <a:sym typeface="Montserrat"/>
              </a:rPr>
              <a:t>. States with fewer startups often show higher failure rates since they lack robust investor/talent ecosystems to support struggling companies.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THE ANNUAL GROWTH OF ESTABLISHED STARTUPS</a:t>
            </a:r>
          </a:p>
        </p:txBody>
      </p:sp>
      <p:sp>
        <p:nvSpPr>
          <p:cNvPr id="6" name="TextBox 6"/>
          <p:cNvSpPr txBox="1"/>
          <p:nvPr/>
        </p:nvSpPr>
        <p:spPr>
          <a:xfrm>
            <a:off x="1028700" y="7881303"/>
            <a:ext cx="16230600" cy="2715895"/>
          </a:xfrm>
          <a:prstGeom prst="rect">
            <a:avLst/>
          </a:prstGeom>
        </p:spPr>
        <p:txBody>
          <a:bodyPr lIns="0" tIns="0" rIns="0" bIns="0" rtlCol="0" anchor="t">
            <a:spAutoFit/>
          </a:bodyPr>
          <a:lstStyle/>
          <a:p>
            <a:pPr algn="just">
              <a:lnSpc>
                <a:spcPts val="3080"/>
              </a:lnSpc>
              <a:spcBef>
                <a:spcPct val="0"/>
              </a:spcBef>
            </a:pPr>
            <a:r>
              <a:rPr lang="en-US" sz="2200" spc="44">
                <a:solidFill>
                  <a:srgbClr val="000000"/>
                </a:solidFill>
                <a:latin typeface="Montserrat"/>
                <a:ea typeface="Montserrat"/>
                <a:cs typeface="Montserrat"/>
                <a:sym typeface="Montserrat"/>
              </a:rPr>
              <a:t>The annual growth in startups surge between year 2005 to 2007 due to main reasons: Global Internet Expansion, the rise of Web 2.0 &amp; Social Media, Early Smartphone Era, Surge in Venture Capital Funding, Lower Barriers to Entry (Cloud &amp; Open Source), and Strong Economic Environment (Pre-2008 Crisis) as the year to Easy access to funding, low unemployment, and high consumer spending created a fertile ground for entrepreneurship</a:t>
            </a:r>
          </a:p>
          <a:p>
            <a:pPr algn="just">
              <a:lnSpc>
                <a:spcPts val="3080"/>
              </a:lnSpc>
              <a:spcBef>
                <a:spcPct val="0"/>
              </a:spcBef>
            </a:pPr>
            <a:endParaRPr lang="en-US" sz="2200" spc="44">
              <a:solidFill>
                <a:srgbClr val="000000"/>
              </a:solidFill>
              <a:latin typeface="Montserrat"/>
              <a:ea typeface="Montserrat"/>
              <a:cs typeface="Montserrat"/>
              <a:sym typeface="Montserrat"/>
            </a:endParaRPr>
          </a:p>
          <a:p>
            <a:pPr algn="just">
              <a:lnSpc>
                <a:spcPts val="3080"/>
              </a:lnSpc>
              <a:spcBef>
                <a:spcPct val="0"/>
              </a:spcBef>
            </a:pPr>
            <a:endParaRPr lang="en-US" sz="2200" spc="44">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1066400" y="1073"/>
            <a:ext cx="19991672" cy="90805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THE YEAR WITH THE MOST STARTUP CLOSURES</a:t>
            </a:r>
          </a:p>
        </p:txBody>
      </p:sp>
      <p:sp>
        <p:nvSpPr>
          <p:cNvPr id="6" name="TextBox 6"/>
          <p:cNvSpPr txBox="1"/>
          <p:nvPr/>
        </p:nvSpPr>
        <p:spPr>
          <a:xfrm>
            <a:off x="1254930" y="7848604"/>
            <a:ext cx="16230600" cy="2325370"/>
          </a:xfrm>
          <a:prstGeom prst="rect">
            <a:avLst/>
          </a:prstGeom>
        </p:spPr>
        <p:txBody>
          <a:bodyPr lIns="0" tIns="0" rIns="0" bIns="0" rtlCol="0" anchor="t">
            <a:spAutoFit/>
          </a:bodyPr>
          <a:lstStyle/>
          <a:p>
            <a:pPr algn="just">
              <a:lnSpc>
                <a:spcPts val="3080"/>
              </a:lnSpc>
              <a:spcBef>
                <a:spcPct val="0"/>
              </a:spcBef>
            </a:pPr>
            <a:r>
              <a:rPr lang="en-US" sz="2200" spc="44">
                <a:solidFill>
                  <a:srgbClr val="000000"/>
                </a:solidFill>
                <a:latin typeface="Montserrat"/>
                <a:ea typeface="Montserrat"/>
                <a:cs typeface="Montserrat"/>
                <a:sym typeface="Montserrat"/>
              </a:rPr>
              <a:t>The 2012 spike in closures of Startups was a delayed effect of the 2008 crisis and failure of mid-2000s startups to adapt to mobile and survive in saturated markets. Also many of those companies that couldn’t achieve profitability or secure new funding had to close after had 5–7 years of runway. On the other hand, several factors contributed to startup failures, including: Market Saturation, Economic Uncertainty, and Shift in Technology Trends.</a:t>
            </a:r>
          </a:p>
          <a:p>
            <a:pPr algn="just">
              <a:lnSpc>
                <a:spcPts val="3080"/>
              </a:lnSpc>
              <a:spcBef>
                <a:spcPct val="0"/>
              </a:spcBef>
            </a:pPr>
            <a:endParaRPr lang="en-US" sz="2200" spc="44">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1066400" y="1073"/>
            <a:ext cx="19991672" cy="89459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HOW MANY STARTUPS ARE STILL OPERATING</a:t>
            </a:r>
          </a:p>
        </p:txBody>
      </p:sp>
      <p:sp>
        <p:nvSpPr>
          <p:cNvPr id="6" name="TextBox 6"/>
          <p:cNvSpPr txBox="1"/>
          <p:nvPr/>
        </p:nvSpPr>
        <p:spPr>
          <a:xfrm>
            <a:off x="1254930" y="7858129"/>
            <a:ext cx="16230600" cy="2213610"/>
          </a:xfrm>
          <a:prstGeom prst="rect">
            <a:avLst/>
          </a:prstGeom>
        </p:spPr>
        <p:txBody>
          <a:bodyPr lIns="0" tIns="0" rIns="0" bIns="0" rtlCol="0" anchor="t">
            <a:spAutoFit/>
          </a:bodyPr>
          <a:lstStyle/>
          <a:p>
            <a:pPr marL="453390" lvl="1" indent="-226695"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65.4% of the startups are still operating (Acquired), 34.6% of the startups have shut down (Closed)</a:t>
            </a:r>
          </a:p>
          <a:p>
            <a:pPr marL="453390" lvl="1" indent="-226695"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Survival rate is relatively high, about </a:t>
            </a:r>
            <a:r>
              <a:rPr lang="en-US" sz="2100" b="1" spc="42">
                <a:solidFill>
                  <a:srgbClr val="000000"/>
                </a:solidFill>
                <a:latin typeface="Montserrat Bold"/>
                <a:ea typeface="Montserrat Bold"/>
                <a:cs typeface="Montserrat Bold"/>
                <a:sym typeface="Montserrat Bold"/>
              </a:rPr>
              <a:t>two-thirds of Startups are still alive</a:t>
            </a:r>
            <a:r>
              <a:rPr lang="en-US" sz="2100" spc="42">
                <a:solidFill>
                  <a:srgbClr val="000000"/>
                </a:solidFill>
                <a:latin typeface="Montserrat"/>
                <a:ea typeface="Montserrat"/>
                <a:cs typeface="Montserrat"/>
                <a:sym typeface="Montserrat"/>
              </a:rPr>
              <a:t>, which is notable because real-world startup failure rates are often higher. This may reflect a selection of startups that were better funded or supported.</a:t>
            </a:r>
          </a:p>
          <a:p>
            <a:pPr marL="453390" lvl="1" indent="-226695"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Failure is still significant, around 1 in 3 startups failed, since Startups still face a high risk of shutting down.</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5605943" y="1095061"/>
            <a:ext cx="8087770" cy="6034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3966194"/>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359733" y="-88674"/>
            <a:ext cx="19216607" cy="8787319"/>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20 STARTUPS BY NUMBER OF RELATIONSHIPS</a:t>
            </a:r>
          </a:p>
        </p:txBody>
      </p:sp>
      <p:sp>
        <p:nvSpPr>
          <p:cNvPr id="7" name="TextBox 7"/>
          <p:cNvSpPr txBox="1"/>
          <p:nvPr/>
        </p:nvSpPr>
        <p:spPr>
          <a:xfrm>
            <a:off x="961861" y="7726704"/>
            <a:ext cx="16573419" cy="2027042"/>
          </a:xfrm>
          <a:prstGeom prst="rect">
            <a:avLst/>
          </a:prstGeom>
        </p:spPr>
        <p:txBody>
          <a:bodyPr lIns="0" tIns="0" rIns="0" bIns="0" rtlCol="0" anchor="t">
            <a:spAutoFit/>
          </a:bodyPr>
          <a:lstStyle/>
          <a:p>
            <a:pPr algn="just">
              <a:lnSpc>
                <a:spcPts val="3080"/>
              </a:lnSpc>
              <a:spcBef>
                <a:spcPct val="0"/>
              </a:spcBef>
            </a:pPr>
            <a:r>
              <a:rPr lang="en-US" sz="2200" spc="44">
                <a:solidFill>
                  <a:srgbClr val="000000"/>
                </a:solidFill>
                <a:latin typeface="Montserrat"/>
                <a:ea typeface="Montserrat"/>
                <a:cs typeface="Montserrat"/>
                <a:sym typeface="Montserrat"/>
              </a:rPr>
              <a:t>YouTube stands out with approximately ~63 relationships, leading the pack, followed closely by Digg and Jumptap among the top three. This impressive number of connections indicates robust ties with investors, strategic partnerships, and a strong network of talent, underscoring YouTube's influential position in the industry. </a:t>
            </a:r>
            <a:r>
              <a:rPr lang="en-US" sz="2200" b="1" spc="44">
                <a:solidFill>
                  <a:srgbClr val="000000"/>
                </a:solidFill>
                <a:latin typeface="Montserrat Bold"/>
                <a:ea typeface="Montserrat Bold"/>
                <a:cs typeface="Montserrat Bold"/>
                <a:sym typeface="Montserrat Bold"/>
              </a:rPr>
              <a:t>Startups with more relationships tend to scale faster, access more funding, and have higher acquisition chances.</a:t>
            </a:r>
          </a:p>
          <a:p>
            <a:pPr algn="just">
              <a:lnSpc>
                <a:spcPts val="980"/>
              </a:lnSpc>
              <a:spcBef>
                <a:spcPct val="0"/>
              </a:spcBef>
            </a:pPr>
            <a:endParaRPr lang="en-US" sz="2200" b="1" spc="44">
              <a:solidFill>
                <a:srgbClr val="000000"/>
              </a:solidFill>
              <a:latin typeface="Montserrat Bold"/>
              <a:ea typeface="Montserrat Bold"/>
              <a:cs typeface="Montserrat Bold"/>
              <a:sym typeface="Montserrat Bold"/>
            </a:endParaRPr>
          </a:p>
          <a:p>
            <a:pPr algn="just">
              <a:lnSpc>
                <a:spcPts val="3080"/>
              </a:lnSpc>
              <a:spcBef>
                <a:spcPct val="0"/>
              </a:spcBef>
            </a:pPr>
            <a:r>
              <a:rPr lang="en-US" sz="2200" spc="44">
                <a:solidFill>
                  <a:srgbClr val="000000"/>
                </a:solidFill>
                <a:latin typeface="Montserrat"/>
                <a:ea typeface="Montserrat"/>
                <a:cs typeface="Montserrat"/>
                <a:sym typeface="Montserrat"/>
              </a:rPr>
              <a:t>Do relationships matter to startups, lets find 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788009" y="1499870"/>
            <a:ext cx="8943224" cy="3968556"/>
          </a:xfrm>
          <a:custGeom>
            <a:avLst/>
            <a:gdLst/>
            <a:ahLst/>
            <a:cxnLst/>
            <a:rect l="l" t="t" r="r" b="b"/>
            <a:pathLst>
              <a:path w="8943224" h="3968556">
                <a:moveTo>
                  <a:pt x="0" y="0"/>
                </a:moveTo>
                <a:lnTo>
                  <a:pt x="8943224" y="0"/>
                </a:lnTo>
                <a:lnTo>
                  <a:pt x="8943224" y="3968555"/>
                </a:lnTo>
                <a:lnTo>
                  <a:pt x="0" y="3968555"/>
                </a:lnTo>
                <a:lnTo>
                  <a:pt x="0" y="0"/>
                </a:lnTo>
                <a:close/>
              </a:path>
            </a:pathLst>
          </a:custGeom>
          <a:blipFill>
            <a:blip r:embed="rId2"/>
            <a:stretch>
              <a:fillRect/>
            </a:stretch>
          </a:blipFill>
        </p:spPr>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sp>
        <p:nvSpPr>
          <p:cNvPr id="6" name="Freeform 6"/>
          <p:cNvSpPr/>
          <p:nvPr/>
        </p:nvSpPr>
        <p:spPr>
          <a:xfrm>
            <a:off x="1144321" y="5630426"/>
            <a:ext cx="6976173" cy="1063866"/>
          </a:xfrm>
          <a:custGeom>
            <a:avLst/>
            <a:gdLst/>
            <a:ahLst/>
            <a:cxnLst/>
            <a:rect l="l" t="t" r="r" b="b"/>
            <a:pathLst>
              <a:path w="6976173" h="1063866">
                <a:moveTo>
                  <a:pt x="0" y="0"/>
                </a:moveTo>
                <a:lnTo>
                  <a:pt x="6976172" y="0"/>
                </a:lnTo>
                <a:lnTo>
                  <a:pt x="6976172" y="1063867"/>
                </a:lnTo>
                <a:lnTo>
                  <a:pt x="0" y="1063867"/>
                </a:lnTo>
                <a:lnTo>
                  <a:pt x="0" y="0"/>
                </a:lnTo>
                <a:close/>
              </a:path>
            </a:pathLst>
          </a:custGeom>
          <a:blipFill>
            <a:blip r:embed="rId3"/>
            <a:stretch>
              <a:fillRect/>
            </a:stretch>
          </a:blipFill>
        </p:spPr>
      </p:sp>
      <p:sp>
        <p:nvSpPr>
          <p:cNvPr id="7" name="TextBox 7"/>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PROFESSIONAL RELATIONSHIPS VS. EXISTING STARTUPS</a:t>
            </a:r>
          </a:p>
        </p:txBody>
      </p:sp>
      <p:sp>
        <p:nvSpPr>
          <p:cNvPr id="8" name="TextBox 8"/>
          <p:cNvSpPr txBox="1"/>
          <p:nvPr/>
        </p:nvSpPr>
        <p:spPr>
          <a:xfrm>
            <a:off x="1144321" y="7518226"/>
            <a:ext cx="16523520" cy="2760992"/>
          </a:xfrm>
          <a:prstGeom prst="rect">
            <a:avLst/>
          </a:prstGeom>
        </p:spPr>
        <p:txBody>
          <a:bodyPr lIns="0" tIns="0" rIns="0" bIns="0" rtlCol="0" anchor="t">
            <a:spAutoFit/>
          </a:bodyPr>
          <a:lstStyle/>
          <a:p>
            <a:pPr algn="just">
              <a:lnSpc>
                <a:spcPts val="2457"/>
              </a:lnSpc>
            </a:pPr>
            <a:r>
              <a:rPr lang="en-US" sz="2100" spc="58">
                <a:solidFill>
                  <a:srgbClr val="000000"/>
                </a:solidFill>
                <a:latin typeface="Montserrat"/>
                <a:ea typeface="Montserrat"/>
                <a:cs typeface="Montserrat"/>
                <a:sym typeface="Montserrat"/>
              </a:rPr>
              <a:t> We found that startups with a robust network of relationships tend to have higher survival rates. Those with more than 20 professional relationships are especially well-positioned for success. But, it's crucial to understand that survival is not solely dependent on connections. Innovation and adaptability are equally vital.</a:t>
            </a:r>
          </a:p>
          <a:p>
            <a:pPr algn="just">
              <a:lnSpc>
                <a:spcPts val="2457"/>
              </a:lnSpc>
            </a:pPr>
            <a:endParaRPr lang="en-US" sz="2100" spc="58">
              <a:solidFill>
                <a:srgbClr val="000000"/>
              </a:solidFill>
              <a:latin typeface="Montserrat"/>
              <a:ea typeface="Montserrat"/>
              <a:cs typeface="Montserrat"/>
              <a:sym typeface="Montserrat"/>
            </a:endParaRPr>
          </a:p>
          <a:p>
            <a:pPr algn="just">
              <a:lnSpc>
                <a:spcPts val="2457"/>
              </a:lnSpc>
            </a:pPr>
            <a:r>
              <a:rPr lang="en-US" sz="2100" spc="58">
                <a:solidFill>
                  <a:srgbClr val="000000"/>
                </a:solidFill>
                <a:latin typeface="Montserrat"/>
                <a:ea typeface="Montserrat"/>
                <a:cs typeface="Montserrat"/>
                <a:sym typeface="Montserrat"/>
              </a:rPr>
              <a:t>While a strong network can facilitate funding and partnerships, it can also introduce pressure without guaranteeing long-term sustainability. Take </a:t>
            </a:r>
            <a:r>
              <a:rPr lang="en-US" sz="2100" b="1" spc="58">
                <a:solidFill>
                  <a:srgbClr val="000000"/>
                </a:solidFill>
                <a:latin typeface="Montserrat Bold"/>
                <a:ea typeface="Montserrat Bold"/>
                <a:cs typeface="Montserrat Bold"/>
                <a:sym typeface="Montserrat Bold"/>
              </a:rPr>
              <a:t>WebVisible and Auvitex </a:t>
            </a:r>
            <a:r>
              <a:rPr lang="en-US" sz="2100" spc="58">
                <a:solidFill>
                  <a:srgbClr val="000000"/>
                </a:solidFill>
                <a:latin typeface="Montserrat"/>
                <a:ea typeface="Montserrat"/>
                <a:cs typeface="Montserrat"/>
                <a:sym typeface="Montserrat"/>
              </a:rPr>
              <a:t>have failed because they couldn't keep pace with rapidly changing markets, faced intense competition in low-margin environments, and struggled to adapt to evolving technologies.</a:t>
            </a:r>
          </a:p>
          <a:p>
            <a:pPr algn="just">
              <a:lnSpc>
                <a:spcPts val="2620"/>
              </a:lnSpc>
            </a:pPr>
            <a:endParaRPr lang="en-US" sz="2100" spc="58">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000125"/>
            <a:ext cx="5015153" cy="635000"/>
          </a:xfrm>
          <a:prstGeom prst="rect">
            <a:avLst/>
          </a:prstGeom>
        </p:spPr>
        <p:txBody>
          <a:bodyPr lIns="0" tIns="0" rIns="0" bIns="0" rtlCol="0" anchor="t">
            <a:spAutoFit/>
          </a:bodyPr>
          <a:lstStyle/>
          <a:p>
            <a:pPr algn="l">
              <a:lnSpc>
                <a:spcPts val="5199"/>
              </a:lnSpc>
            </a:pPr>
            <a:r>
              <a:rPr lang="en-US" sz="3999" b="1">
                <a:solidFill>
                  <a:srgbClr val="FFFFFF"/>
                </a:solidFill>
                <a:latin typeface="Montserrat Bold"/>
                <a:ea typeface="Montserrat Bold"/>
                <a:cs typeface="Montserrat Bold"/>
                <a:sym typeface="Montserrat Bold"/>
              </a:rPr>
              <a:t>Summary:</a:t>
            </a:r>
          </a:p>
        </p:txBody>
      </p:sp>
      <p:sp>
        <p:nvSpPr>
          <p:cNvPr id="5" name="TextBox 5"/>
          <p:cNvSpPr txBox="1"/>
          <p:nvPr/>
        </p:nvSpPr>
        <p:spPr>
          <a:xfrm>
            <a:off x="979461" y="4811712"/>
            <a:ext cx="5015153" cy="635000"/>
          </a:xfrm>
          <a:prstGeom prst="rect">
            <a:avLst/>
          </a:prstGeom>
        </p:spPr>
        <p:txBody>
          <a:bodyPr lIns="0" tIns="0" rIns="0" bIns="0" rtlCol="0" anchor="t">
            <a:spAutoFit/>
          </a:bodyPr>
          <a:lstStyle/>
          <a:p>
            <a:pPr algn="l">
              <a:lnSpc>
                <a:spcPts val="5199"/>
              </a:lnSpc>
            </a:pPr>
            <a:r>
              <a:rPr lang="en-US" sz="3999" b="1">
                <a:solidFill>
                  <a:srgbClr val="FFFFFF"/>
                </a:solidFill>
                <a:latin typeface="Montserrat Bold"/>
                <a:ea typeface="Montserrat Bold"/>
                <a:cs typeface="Montserrat Bold"/>
                <a:sym typeface="Montserrat Bold"/>
              </a:rPr>
              <a:t>Goals: </a:t>
            </a:r>
          </a:p>
        </p:txBody>
      </p:sp>
      <p:sp>
        <p:nvSpPr>
          <p:cNvPr id="6" name="TextBox 6"/>
          <p:cNvSpPr txBox="1"/>
          <p:nvPr/>
        </p:nvSpPr>
        <p:spPr>
          <a:xfrm>
            <a:off x="1028700" y="5780088"/>
            <a:ext cx="13743682" cy="396875"/>
          </a:xfrm>
          <a:prstGeom prst="rect">
            <a:avLst/>
          </a:prstGeom>
        </p:spPr>
        <p:txBody>
          <a:bodyPr lIns="0" tIns="0" rIns="0" bIns="0" rtlCol="0" anchor="t">
            <a:spAutoFit/>
          </a:bodyPr>
          <a:lstStyle/>
          <a:p>
            <a:pPr algn="l">
              <a:lnSpc>
                <a:spcPts val="3250"/>
              </a:lnSpc>
              <a:spcBef>
                <a:spcPct val="0"/>
              </a:spcBef>
            </a:pPr>
            <a:r>
              <a:rPr lang="en-US" sz="2500" spc="50">
                <a:solidFill>
                  <a:srgbClr val="FFFFFF"/>
                </a:solidFill>
                <a:latin typeface="Montserrat"/>
                <a:ea typeface="Montserrat"/>
                <a:cs typeface="Montserrat"/>
                <a:sym typeface="Montserrat"/>
              </a:rPr>
              <a:t>The goal to be achieved is to determine whether a StartUp will be successful or not.</a:t>
            </a:r>
          </a:p>
        </p:txBody>
      </p:sp>
      <p:sp>
        <p:nvSpPr>
          <p:cNvPr id="7" name="TextBox 7"/>
          <p:cNvSpPr txBox="1"/>
          <p:nvPr/>
        </p:nvSpPr>
        <p:spPr>
          <a:xfrm>
            <a:off x="979461" y="7100559"/>
            <a:ext cx="5015153" cy="635000"/>
          </a:xfrm>
          <a:prstGeom prst="rect">
            <a:avLst/>
          </a:prstGeom>
        </p:spPr>
        <p:txBody>
          <a:bodyPr lIns="0" tIns="0" rIns="0" bIns="0" rtlCol="0" anchor="t">
            <a:spAutoFit/>
          </a:bodyPr>
          <a:lstStyle/>
          <a:p>
            <a:pPr algn="l">
              <a:lnSpc>
                <a:spcPts val="5199"/>
              </a:lnSpc>
            </a:pPr>
            <a:r>
              <a:rPr lang="en-US" sz="3999" b="1">
                <a:solidFill>
                  <a:srgbClr val="FFFFFF"/>
                </a:solidFill>
                <a:latin typeface="Montserrat Bold"/>
                <a:ea typeface="Montserrat Bold"/>
                <a:cs typeface="Montserrat Bold"/>
                <a:sym typeface="Montserrat Bold"/>
              </a:rPr>
              <a:t>Objective: </a:t>
            </a:r>
          </a:p>
        </p:txBody>
      </p:sp>
      <p:sp>
        <p:nvSpPr>
          <p:cNvPr id="8" name="TextBox 8"/>
          <p:cNvSpPr txBox="1"/>
          <p:nvPr/>
        </p:nvSpPr>
        <p:spPr>
          <a:xfrm>
            <a:off x="1028700" y="8068934"/>
            <a:ext cx="16230600" cy="806450"/>
          </a:xfrm>
          <a:prstGeom prst="rect">
            <a:avLst/>
          </a:prstGeom>
        </p:spPr>
        <p:txBody>
          <a:bodyPr lIns="0" tIns="0" rIns="0" bIns="0" rtlCol="0" anchor="t">
            <a:spAutoFit/>
          </a:bodyPr>
          <a:lstStyle/>
          <a:p>
            <a:pPr algn="l">
              <a:lnSpc>
                <a:spcPts val="3249"/>
              </a:lnSpc>
              <a:spcBef>
                <a:spcPct val="0"/>
              </a:spcBef>
            </a:pPr>
            <a:r>
              <a:rPr lang="en-US" sz="2499" spc="49">
                <a:solidFill>
                  <a:srgbClr val="FFFFFF"/>
                </a:solidFill>
                <a:latin typeface="Montserrat"/>
                <a:ea typeface="Montserrat"/>
                <a:cs typeface="Montserrat"/>
                <a:sym typeface="Montserrat"/>
              </a:rPr>
              <a:t>The objective is to analyze startup behavior based on several variables, determine what variables affect startup success the most, then build a model that can predict the success of a StartUp.</a:t>
            </a:r>
          </a:p>
        </p:txBody>
      </p:sp>
      <p:sp>
        <p:nvSpPr>
          <p:cNvPr id="9" name="TextBox 9"/>
          <p:cNvSpPr txBox="1"/>
          <p:nvPr/>
        </p:nvSpPr>
        <p:spPr>
          <a:xfrm>
            <a:off x="979461" y="1957652"/>
            <a:ext cx="16279839" cy="1997463"/>
          </a:xfrm>
          <a:prstGeom prst="rect">
            <a:avLst/>
          </a:prstGeom>
        </p:spPr>
        <p:txBody>
          <a:bodyPr lIns="0" tIns="0" rIns="0" bIns="0" rtlCol="0" anchor="t">
            <a:spAutoFit/>
          </a:bodyPr>
          <a:lstStyle/>
          <a:p>
            <a:pPr algn="l">
              <a:lnSpc>
                <a:spcPts val="3210"/>
              </a:lnSpc>
              <a:spcBef>
                <a:spcPct val="0"/>
              </a:spcBef>
            </a:pPr>
            <a:r>
              <a:rPr lang="en-US" sz="2469" spc="49" dirty="0">
                <a:solidFill>
                  <a:srgbClr val="FFFFFF"/>
                </a:solidFill>
                <a:latin typeface="Montserrat"/>
                <a:ea typeface="Montserrat"/>
                <a:cs typeface="Montserrat"/>
                <a:sym typeface="Montserrat"/>
              </a:rPr>
              <a:t>Startup is a business that has just been established and grown supported by digital services and has also become an important element of innovation systems and economies around the world. The Startup ecosystem is growing very rapidly and still needs a lot of funding to operate with a minimalist working group. And to monitor startup performance, it is important</a:t>
            </a:r>
            <a:r>
              <a:rPr lang="en-US" sz="2469" i="1" spc="49" dirty="0">
                <a:solidFill>
                  <a:srgbClr val="FFFFFF"/>
                </a:solidFill>
                <a:latin typeface="Montserrat Italics"/>
                <a:ea typeface="Montserrat Italics"/>
                <a:cs typeface="Montserrat Italics"/>
                <a:sym typeface="Montserrat Italics"/>
              </a:rPr>
              <a:t> </a:t>
            </a:r>
            <a:r>
              <a:rPr lang="en-US" sz="2469" b="1" i="1" spc="49" dirty="0">
                <a:solidFill>
                  <a:srgbClr val="FFFFFF"/>
                </a:solidFill>
                <a:latin typeface="Montserrat Bold Italics"/>
                <a:ea typeface="Montserrat Bold Italics"/>
                <a:cs typeface="Montserrat Bold Italics"/>
                <a:sym typeface="Montserrat Bold Italics"/>
              </a:rPr>
              <a:t>to analyze what makes a Startup successful and how to determine its success.</a:t>
            </a:r>
          </a:p>
        </p:txBody>
      </p:sp>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331135" y="-361262"/>
            <a:ext cx="19189566" cy="9115233"/>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20 STARTUPS BY NUMBER OF MILESTONES</a:t>
            </a:r>
          </a:p>
        </p:txBody>
      </p:sp>
      <p:sp>
        <p:nvSpPr>
          <p:cNvPr id="7" name="TextBox 7"/>
          <p:cNvSpPr txBox="1"/>
          <p:nvPr/>
        </p:nvSpPr>
        <p:spPr>
          <a:xfrm>
            <a:off x="720737" y="7231040"/>
            <a:ext cx="17085822" cy="2385060"/>
          </a:xfrm>
          <a:prstGeom prst="rect">
            <a:avLst/>
          </a:prstGeom>
        </p:spPr>
        <p:txBody>
          <a:bodyPr lIns="0" tIns="0" rIns="0" bIns="0" rtlCol="0" anchor="t">
            <a:spAutoFit/>
          </a:bodyPr>
          <a:lstStyle/>
          <a:p>
            <a:pPr algn="just">
              <a:lnSpc>
                <a:spcPts val="2940"/>
              </a:lnSpc>
              <a:spcBef>
                <a:spcPct val="0"/>
              </a:spcBef>
            </a:pPr>
            <a:r>
              <a:rPr lang="en-US" sz="2100" spc="42">
                <a:solidFill>
                  <a:srgbClr val="000000"/>
                </a:solidFill>
                <a:latin typeface="Montserrat"/>
                <a:ea typeface="Montserrat"/>
                <a:cs typeface="Montserrat"/>
                <a:sym typeface="Montserrat"/>
              </a:rPr>
              <a:t>Milestones in a startup are </a:t>
            </a:r>
            <a:r>
              <a:rPr lang="en-US" sz="2100" b="1" spc="42">
                <a:solidFill>
                  <a:srgbClr val="000000"/>
                </a:solidFill>
                <a:latin typeface="Montserrat Bold"/>
                <a:ea typeface="Montserrat Bold"/>
                <a:cs typeface="Montserrat Bold"/>
                <a:sym typeface="Montserrat Bold"/>
              </a:rPr>
              <a:t>key events or achievements </a:t>
            </a:r>
            <a:r>
              <a:rPr lang="en-US" sz="2100" spc="42">
                <a:solidFill>
                  <a:srgbClr val="000000"/>
                </a:solidFill>
                <a:latin typeface="Montserrat"/>
                <a:ea typeface="Montserrat"/>
                <a:cs typeface="Montserrat"/>
                <a:sym typeface="Montserrat"/>
              </a:rPr>
              <a:t>that signify important progress toward the company’s goals. </a:t>
            </a:r>
          </a:p>
          <a:p>
            <a:pPr algn="just">
              <a:lnSpc>
                <a:spcPts val="2940"/>
              </a:lnSpc>
              <a:spcBef>
                <a:spcPct val="0"/>
              </a:spcBef>
            </a:pPr>
            <a:r>
              <a:rPr lang="en-US" sz="2100" spc="42">
                <a:solidFill>
                  <a:srgbClr val="000000"/>
                </a:solidFill>
                <a:latin typeface="Montserrat"/>
                <a:ea typeface="Montserrat"/>
                <a:cs typeface="Montserrat"/>
                <a:sym typeface="Montserrat"/>
              </a:rPr>
              <a:t>Milestone activity are : </a:t>
            </a:r>
            <a:r>
              <a:rPr lang="en-US" sz="2100" b="1" spc="42">
                <a:solidFill>
                  <a:srgbClr val="000000"/>
                </a:solidFill>
                <a:latin typeface="Montserrat Bold"/>
                <a:ea typeface="Montserrat Bold"/>
                <a:cs typeface="Montserrat Bold"/>
                <a:sym typeface="Montserrat Bold"/>
              </a:rPr>
              <a:t>funding rounds, product launches, product evolution, partnerships, etc. </a:t>
            </a:r>
            <a:r>
              <a:rPr lang="en-US" sz="2100" spc="42">
                <a:solidFill>
                  <a:srgbClr val="000000"/>
                </a:solidFill>
                <a:latin typeface="Montserrat"/>
                <a:ea typeface="Montserrat"/>
                <a:cs typeface="Montserrat"/>
                <a:sym typeface="Montserrat"/>
              </a:rPr>
              <a:t>Digg leads with 8 milestones, followed by YouTube, Flixster, Hotelicopter, and StyleFeeder with 6 milestones. This suggests that they achieved or announced more significant events (funding rounds, product launches, partnerships, etc.) compared to the other startups. </a:t>
            </a:r>
          </a:p>
          <a:p>
            <a:pPr algn="just">
              <a:lnSpc>
                <a:spcPts val="1399"/>
              </a:lnSpc>
              <a:spcBef>
                <a:spcPct val="0"/>
              </a:spcBef>
            </a:pPr>
            <a:endParaRPr lang="en-US" sz="2100" spc="42">
              <a:solidFill>
                <a:srgbClr val="000000"/>
              </a:solidFill>
              <a:latin typeface="Montserrat"/>
              <a:ea typeface="Montserrat"/>
              <a:cs typeface="Montserrat"/>
              <a:sym typeface="Montserrat"/>
            </a:endParaRPr>
          </a:p>
          <a:p>
            <a:pPr algn="just">
              <a:lnSpc>
                <a:spcPts val="2940"/>
              </a:lnSpc>
              <a:spcBef>
                <a:spcPct val="0"/>
              </a:spcBef>
            </a:pPr>
            <a:r>
              <a:rPr lang="en-US" sz="2100" spc="42">
                <a:solidFill>
                  <a:srgbClr val="000000"/>
                </a:solidFill>
                <a:latin typeface="Montserrat"/>
                <a:ea typeface="Montserrat"/>
                <a:cs typeface="Montserrat"/>
                <a:sym typeface="Montserrat"/>
              </a:rPr>
              <a:t>Do Milestones impact the success or failure of startups, Lets find out!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1144321" y="5871319"/>
            <a:ext cx="7347531" cy="1175605"/>
          </a:xfrm>
          <a:custGeom>
            <a:avLst/>
            <a:gdLst/>
            <a:ahLst/>
            <a:cxnLst/>
            <a:rect l="l" t="t" r="r" b="b"/>
            <a:pathLst>
              <a:path w="7347531" h="1175605">
                <a:moveTo>
                  <a:pt x="0" y="0"/>
                </a:moveTo>
                <a:lnTo>
                  <a:pt x="7347531" y="0"/>
                </a:lnTo>
                <a:lnTo>
                  <a:pt x="7347531" y="1175605"/>
                </a:lnTo>
                <a:lnTo>
                  <a:pt x="0" y="1175605"/>
                </a:lnTo>
                <a:lnTo>
                  <a:pt x="0" y="0"/>
                </a:lnTo>
                <a:close/>
              </a:path>
            </a:pathLst>
          </a:custGeom>
          <a:blipFill>
            <a:blip r:embed="rId2"/>
            <a:stretch>
              <a:fillRect/>
            </a:stretch>
          </a:blipFill>
        </p:spPr>
      </p:sp>
      <p:sp>
        <p:nvSpPr>
          <p:cNvPr id="6" name="Freeform 6"/>
          <p:cNvSpPr/>
          <p:nvPr/>
        </p:nvSpPr>
        <p:spPr>
          <a:xfrm>
            <a:off x="4149830" y="1261683"/>
            <a:ext cx="9988341" cy="4457297"/>
          </a:xfrm>
          <a:custGeom>
            <a:avLst/>
            <a:gdLst/>
            <a:ahLst/>
            <a:cxnLst/>
            <a:rect l="l" t="t" r="r" b="b"/>
            <a:pathLst>
              <a:path w="9988341" h="4457297">
                <a:moveTo>
                  <a:pt x="0" y="0"/>
                </a:moveTo>
                <a:lnTo>
                  <a:pt x="9988340" y="0"/>
                </a:lnTo>
                <a:lnTo>
                  <a:pt x="9988340" y="4457297"/>
                </a:lnTo>
                <a:lnTo>
                  <a:pt x="0" y="4457297"/>
                </a:lnTo>
                <a:lnTo>
                  <a:pt x="0" y="0"/>
                </a:lnTo>
                <a:close/>
              </a:path>
            </a:pathLst>
          </a:custGeom>
          <a:blipFill>
            <a:blip r:embed="rId3"/>
            <a:stretch>
              <a:fillRect/>
            </a:stretch>
          </a:blipFill>
        </p:spPr>
      </p:sp>
      <p:sp>
        <p:nvSpPr>
          <p:cNvPr id="7" name="TextBox 7"/>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PROFESSIONAL MILESTONES VS. EXISTING STARTUP</a:t>
            </a:r>
          </a:p>
        </p:txBody>
      </p:sp>
      <p:sp>
        <p:nvSpPr>
          <p:cNvPr id="8" name="TextBox 8"/>
          <p:cNvSpPr txBox="1"/>
          <p:nvPr/>
        </p:nvSpPr>
        <p:spPr>
          <a:xfrm>
            <a:off x="596327" y="7684135"/>
            <a:ext cx="17095347" cy="2602865"/>
          </a:xfrm>
          <a:prstGeom prst="rect">
            <a:avLst/>
          </a:prstGeom>
        </p:spPr>
        <p:txBody>
          <a:bodyPr lIns="0" tIns="0" rIns="0" bIns="0" rtlCol="0" anchor="t">
            <a:spAutoFit/>
          </a:bodyPr>
          <a:lstStyle/>
          <a:p>
            <a:pPr algn="just">
              <a:lnSpc>
                <a:spcPts val="2940"/>
              </a:lnSpc>
            </a:pPr>
            <a:r>
              <a:rPr lang="en-US" sz="2100" spc="42">
                <a:solidFill>
                  <a:srgbClr val="000000"/>
                </a:solidFill>
                <a:latin typeface="Montserrat"/>
                <a:ea typeface="Montserrat"/>
                <a:cs typeface="Montserrat"/>
                <a:sym typeface="Montserrat"/>
              </a:rPr>
              <a:t>Closed Startups has = 1 Median Milestone, while Acquired Startup has double in amount. On average, </a:t>
            </a:r>
            <a:r>
              <a:rPr lang="en-US" sz="2100" b="1" spc="42">
                <a:solidFill>
                  <a:srgbClr val="000000"/>
                </a:solidFill>
                <a:latin typeface="Montserrat Bold"/>
                <a:ea typeface="Montserrat Bold"/>
                <a:cs typeface="Montserrat Bold"/>
                <a:sym typeface="Montserrat Bold"/>
              </a:rPr>
              <a:t>Acquired startups have 74% more milestones than Closed</a:t>
            </a:r>
            <a:r>
              <a:rPr lang="en-US" sz="2100" spc="42">
                <a:solidFill>
                  <a:srgbClr val="000000"/>
                </a:solidFill>
                <a:latin typeface="Montserrat"/>
                <a:ea typeface="Montserrat"/>
                <a:cs typeface="Montserrat"/>
                <a:sym typeface="Montserrat"/>
              </a:rPr>
              <a:t> ones</a:t>
            </a:r>
          </a:p>
          <a:p>
            <a:pPr marL="453390" lvl="1" indent="-226695"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Startups that are still existing tend to have more professional milestones recorded (higher median and mean)</a:t>
            </a:r>
          </a:p>
          <a:p>
            <a:pPr marL="453390" lvl="1" indent="-226695"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Acquired startups are more active in achieving milestones compared Closed ones</a:t>
            </a:r>
            <a:r>
              <a:rPr lang="en-US" sz="2100" spc="42">
                <a:solidFill>
                  <a:srgbClr val="000000"/>
                </a:solidFill>
                <a:latin typeface="Montserrat"/>
                <a:ea typeface="Montserrat"/>
                <a:cs typeface="Montserrat"/>
                <a:sym typeface="Montserrat"/>
              </a:rPr>
              <a:t>, which may indicate that professional milestones play a role in startup survival. but milestones are not guarantee, since some startups with many milestones still fail, while some with few milestones survive.</a:t>
            </a:r>
          </a:p>
          <a:p>
            <a:pPr algn="just">
              <a:lnSpc>
                <a:spcPts val="308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749991" y="-399340"/>
            <a:ext cx="19646500" cy="9037204"/>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20 STARTUPS BY NUMBER OF FUNDING ROUNDS</a:t>
            </a:r>
          </a:p>
        </p:txBody>
      </p:sp>
      <p:sp>
        <p:nvSpPr>
          <p:cNvPr id="7" name="TextBox 7"/>
          <p:cNvSpPr txBox="1"/>
          <p:nvPr/>
        </p:nvSpPr>
        <p:spPr>
          <a:xfrm>
            <a:off x="677697" y="6962555"/>
            <a:ext cx="16932605" cy="2806700"/>
          </a:xfrm>
          <a:prstGeom prst="rect">
            <a:avLst/>
          </a:prstGeom>
        </p:spPr>
        <p:txBody>
          <a:bodyPr lIns="0" tIns="0" rIns="0" bIns="0" rtlCol="0" anchor="t">
            <a:spAutoFit/>
          </a:bodyPr>
          <a:lstStyle/>
          <a:p>
            <a:pPr algn="just">
              <a:lnSpc>
                <a:spcPts val="2800"/>
              </a:lnSpc>
              <a:spcBef>
                <a:spcPct val="0"/>
              </a:spcBef>
            </a:pPr>
            <a:r>
              <a:rPr lang="en-US" sz="2000" b="1" spc="40">
                <a:solidFill>
                  <a:srgbClr val="000000"/>
                </a:solidFill>
                <a:latin typeface="Montserrat Bold"/>
                <a:ea typeface="Montserrat Bold"/>
                <a:cs typeface="Montserrat Bold"/>
                <a:sym typeface="Montserrat Bold"/>
              </a:rPr>
              <a:t>Funding Round is refers to a specific period when the company seeks to raise capital</a:t>
            </a:r>
            <a:r>
              <a:rPr lang="en-US" sz="2000" spc="40">
                <a:solidFill>
                  <a:srgbClr val="000000"/>
                </a:solidFill>
                <a:latin typeface="Montserrat"/>
                <a:ea typeface="Montserrat"/>
                <a:cs typeface="Montserrat"/>
                <a:sym typeface="Montserrat"/>
              </a:rPr>
              <a:t> from investors to support its growth and operations. This refers to all types of investment of startup can go through Includes: Seed, Angel, Pre-Seed, Convertible Notes, Venture Debt, Series A, B, C, D, IPO, etc.</a:t>
            </a:r>
          </a:p>
          <a:p>
            <a:pPr marL="431802" lvl="1" indent="-215901" algn="just">
              <a:lnSpc>
                <a:spcPts val="2800"/>
              </a:lnSpc>
              <a:spcBef>
                <a:spcPct val="0"/>
              </a:spcBef>
              <a:buFont typeface="Arial"/>
              <a:buChar char="•"/>
            </a:pPr>
            <a:r>
              <a:rPr lang="en-US" sz="2000" spc="40">
                <a:solidFill>
                  <a:srgbClr val="000000"/>
                </a:solidFill>
                <a:latin typeface="Montserrat"/>
                <a:ea typeface="Montserrat"/>
                <a:cs typeface="Montserrat"/>
                <a:sym typeface="Montserrat"/>
              </a:rPr>
              <a:t>Genesis Networks stands out as the most heavily funded (10 rounds), while most of the top 20 startups cluster tightly at 6–7 rounds, showing that strong fundraising activity, possibly reflecting high investor interest or a longer survival cycle needing multiple funding injections.</a:t>
            </a:r>
          </a:p>
          <a:p>
            <a:pPr marL="431802" lvl="1" indent="-215901" algn="just">
              <a:lnSpc>
                <a:spcPts val="2800"/>
              </a:lnSpc>
              <a:spcBef>
                <a:spcPct val="0"/>
              </a:spcBef>
              <a:buFont typeface="Arial"/>
              <a:buChar char="•"/>
            </a:pPr>
            <a:r>
              <a:rPr lang="en-US" sz="2000" b="1" spc="40">
                <a:solidFill>
                  <a:srgbClr val="000000"/>
                </a:solidFill>
                <a:latin typeface="Montserrat Bold"/>
                <a:ea typeface="Montserrat Bold"/>
                <a:cs typeface="Montserrat Bold"/>
                <a:sym typeface="Montserrat Bold"/>
              </a:rPr>
              <a:t>7 Funding Rounds is a common ceiling for many of the top 20 startups. </a:t>
            </a:r>
          </a:p>
          <a:p>
            <a:pPr algn="just">
              <a:lnSpc>
                <a:spcPts val="2800"/>
              </a:lnSpc>
              <a:spcBef>
                <a:spcPct val="0"/>
              </a:spcBef>
            </a:pPr>
            <a:r>
              <a:rPr lang="en-US" sz="2000" spc="40">
                <a:solidFill>
                  <a:srgbClr val="000000"/>
                </a:solidFill>
                <a:latin typeface="Montserrat"/>
                <a:ea typeface="Montserrat"/>
                <a:cs typeface="Montserrat"/>
                <a:sym typeface="Montserrat"/>
              </a:rPr>
              <a:t>Lets find out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1144321" y="5742112"/>
            <a:ext cx="6843265" cy="1103476"/>
          </a:xfrm>
          <a:custGeom>
            <a:avLst/>
            <a:gdLst/>
            <a:ahLst/>
            <a:cxnLst/>
            <a:rect l="l" t="t" r="r" b="b"/>
            <a:pathLst>
              <a:path w="6843265" h="1103476">
                <a:moveTo>
                  <a:pt x="0" y="0"/>
                </a:moveTo>
                <a:lnTo>
                  <a:pt x="6843264" y="0"/>
                </a:lnTo>
                <a:lnTo>
                  <a:pt x="6843264" y="1103476"/>
                </a:lnTo>
                <a:lnTo>
                  <a:pt x="0" y="1103476"/>
                </a:lnTo>
                <a:lnTo>
                  <a:pt x="0" y="0"/>
                </a:lnTo>
                <a:close/>
              </a:path>
            </a:pathLst>
          </a:custGeom>
          <a:blipFill>
            <a:blip r:embed="rId2"/>
            <a:stretch>
              <a:fillRect/>
            </a:stretch>
          </a:blipFill>
        </p:spPr>
      </p:sp>
      <p:sp>
        <p:nvSpPr>
          <p:cNvPr id="6" name="Freeform 6"/>
          <p:cNvSpPr/>
          <p:nvPr/>
        </p:nvSpPr>
        <p:spPr>
          <a:xfrm>
            <a:off x="4346248" y="1292669"/>
            <a:ext cx="10026913" cy="4449443"/>
          </a:xfrm>
          <a:custGeom>
            <a:avLst/>
            <a:gdLst/>
            <a:ahLst/>
            <a:cxnLst/>
            <a:rect l="l" t="t" r="r" b="b"/>
            <a:pathLst>
              <a:path w="10026913" h="4449443">
                <a:moveTo>
                  <a:pt x="0" y="0"/>
                </a:moveTo>
                <a:lnTo>
                  <a:pt x="10026913" y="0"/>
                </a:lnTo>
                <a:lnTo>
                  <a:pt x="10026913" y="4449443"/>
                </a:lnTo>
                <a:lnTo>
                  <a:pt x="0" y="4449443"/>
                </a:lnTo>
                <a:lnTo>
                  <a:pt x="0" y="0"/>
                </a:lnTo>
                <a:close/>
              </a:path>
            </a:pathLst>
          </a:custGeom>
          <a:blipFill>
            <a:blip r:embed="rId3"/>
            <a:stretch>
              <a:fillRect/>
            </a:stretch>
          </a:blipFill>
        </p:spPr>
      </p:sp>
      <p:sp>
        <p:nvSpPr>
          <p:cNvPr id="7" name="TextBox 7"/>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FUNDING ROUNDS VS. EXISTING STARTUP</a:t>
            </a:r>
          </a:p>
        </p:txBody>
      </p:sp>
      <p:sp>
        <p:nvSpPr>
          <p:cNvPr id="8" name="TextBox 8"/>
          <p:cNvSpPr txBox="1"/>
          <p:nvPr/>
        </p:nvSpPr>
        <p:spPr>
          <a:xfrm>
            <a:off x="826785" y="7443979"/>
            <a:ext cx="16634429" cy="2956560"/>
          </a:xfrm>
          <a:prstGeom prst="rect">
            <a:avLst/>
          </a:prstGeom>
        </p:spPr>
        <p:txBody>
          <a:bodyPr lIns="0" tIns="0" rIns="0" bIns="0" rtlCol="0" anchor="t">
            <a:spAutoFit/>
          </a:bodyPr>
          <a:lstStyle/>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Startups that still Acquired generally have more funding rounds (</a:t>
            </a:r>
            <a:r>
              <a:rPr lang="en-US" sz="2100" b="1" spc="42">
                <a:solidFill>
                  <a:srgbClr val="000000"/>
                </a:solidFill>
                <a:latin typeface="Montserrat Bold"/>
                <a:ea typeface="Montserrat Bold"/>
                <a:cs typeface="Montserrat Bold"/>
                <a:sym typeface="Montserrat Bold"/>
              </a:rPr>
              <a:t>median = 2, IQR = 1–3)</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Most Closed Startups only managed 1–2 funding rounds before shutting down. A few outliers raised up to 8 rounds but still failed probably due to high burn rate, poor execution, or bad market fit. </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Acquired Startups typically raise more funding rounds than Closed Startups. Some reached very high fundraising levels (up to 10 rounds), which shows sustained investor support.</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Startups with more funding rounds don’t necessarily mean higher success</a:t>
            </a:r>
            <a:r>
              <a:rPr lang="en-US" sz="2100" spc="42">
                <a:solidFill>
                  <a:srgbClr val="000000"/>
                </a:solidFill>
                <a:latin typeface="Montserrat"/>
                <a:ea typeface="Montserrat"/>
                <a:cs typeface="Montserrat"/>
                <a:sym typeface="Montserrat"/>
              </a:rPr>
              <a:t> — it could reflect financial struggles requiring continuous fundraising, or it could mean strong growth attracting repeated investment. </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996304" y="-401917"/>
            <a:ext cx="19908970" cy="8699070"/>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20 STARTUPS BY TOTAL FUNDING (IN USD)</a:t>
            </a:r>
          </a:p>
        </p:txBody>
      </p:sp>
      <p:sp>
        <p:nvSpPr>
          <p:cNvPr id="7" name="TextBox 7"/>
          <p:cNvSpPr txBox="1"/>
          <p:nvPr/>
        </p:nvSpPr>
        <p:spPr>
          <a:xfrm>
            <a:off x="1028700" y="7416761"/>
            <a:ext cx="16230600" cy="2325370"/>
          </a:xfrm>
          <a:prstGeom prst="rect">
            <a:avLst/>
          </a:prstGeom>
        </p:spPr>
        <p:txBody>
          <a:bodyPr lIns="0" tIns="0" rIns="0" bIns="0" rtlCol="0" anchor="t">
            <a:spAutoFit/>
          </a:bodyPr>
          <a:lstStyle/>
          <a:p>
            <a:pPr marL="474981" lvl="1" indent="-237491" algn="just">
              <a:lnSpc>
                <a:spcPts val="3080"/>
              </a:lnSpc>
              <a:spcBef>
                <a:spcPct val="0"/>
              </a:spcBef>
              <a:buFont typeface="Arial"/>
              <a:buChar char="•"/>
            </a:pPr>
            <a:r>
              <a:rPr lang="en-US" sz="2200" spc="44">
                <a:solidFill>
                  <a:srgbClr val="000000"/>
                </a:solidFill>
                <a:latin typeface="Montserrat"/>
                <a:ea typeface="Montserrat"/>
                <a:cs typeface="Montserrat"/>
                <a:sym typeface="Montserrat"/>
              </a:rPr>
              <a:t>Abound Solar dominates with $510M, far above the rest.</a:t>
            </a:r>
          </a:p>
          <a:p>
            <a:pPr marL="474981" lvl="1" indent="-237491" algn="just">
              <a:lnSpc>
                <a:spcPts val="3080"/>
              </a:lnSpc>
              <a:spcBef>
                <a:spcPct val="0"/>
              </a:spcBef>
              <a:buFont typeface="Arial"/>
              <a:buChar char="•"/>
            </a:pPr>
            <a:r>
              <a:rPr lang="en-US" sz="2200" spc="44">
                <a:solidFill>
                  <a:srgbClr val="000000"/>
                </a:solidFill>
                <a:latin typeface="Montserrat"/>
                <a:ea typeface="Montserrat"/>
                <a:cs typeface="Montserrat"/>
                <a:sym typeface="Montserrat"/>
              </a:rPr>
              <a:t>After that, the amounts gradually decrease, with most startups between $90M–$230M.</a:t>
            </a:r>
          </a:p>
          <a:p>
            <a:pPr marL="474981" lvl="1" indent="-237491" algn="just">
              <a:lnSpc>
                <a:spcPts val="3080"/>
              </a:lnSpc>
              <a:spcBef>
                <a:spcPct val="0"/>
              </a:spcBef>
              <a:buFont typeface="Arial"/>
              <a:buChar char="•"/>
            </a:pPr>
            <a:r>
              <a:rPr lang="en-US" sz="2200" spc="44">
                <a:solidFill>
                  <a:srgbClr val="000000"/>
                </a:solidFill>
                <a:latin typeface="Montserrat"/>
                <a:ea typeface="Montserrat"/>
                <a:cs typeface="Montserrat"/>
                <a:sym typeface="Montserrat"/>
              </a:rPr>
              <a:t>Several companies seem tied to renewable energy &amp; cleantech. Abound Solar (with ~$510M), SolFocus, Luminus Devices, and others are biotech/pharma and consumer platforms.</a:t>
            </a:r>
          </a:p>
          <a:p>
            <a:pPr marL="474981" lvl="1" indent="-237491" algn="just">
              <a:lnSpc>
                <a:spcPts val="3080"/>
              </a:lnSpc>
              <a:spcBef>
                <a:spcPct val="0"/>
              </a:spcBef>
              <a:buFont typeface="Arial"/>
              <a:buChar char="•"/>
            </a:pPr>
            <a:r>
              <a:rPr lang="en-US" sz="2200" b="1" spc="44">
                <a:solidFill>
                  <a:srgbClr val="000000"/>
                </a:solidFill>
                <a:latin typeface="Montserrat Bold"/>
                <a:ea typeface="Montserrat Bold"/>
                <a:cs typeface="Montserrat Bold"/>
                <a:sym typeface="Montserrat Bold"/>
              </a:rPr>
              <a:t>Does High funding could prevent failure?</a:t>
            </a:r>
            <a:r>
              <a:rPr lang="en-US" sz="2200" spc="44">
                <a:solidFill>
                  <a:srgbClr val="000000"/>
                </a:solidFill>
                <a:latin typeface="Montserrat"/>
                <a:ea typeface="Montserrat"/>
                <a:cs typeface="Montserrat"/>
                <a:sym typeface="Montserrat"/>
              </a:rPr>
              <a:t> Lets Find out !</a:t>
            </a:r>
          </a:p>
          <a:p>
            <a:pPr algn="just">
              <a:lnSpc>
                <a:spcPts val="3080"/>
              </a:lnSpc>
              <a:spcBef>
                <a:spcPct val="0"/>
              </a:spcBef>
            </a:pPr>
            <a:endParaRPr lang="en-US" sz="2200" spc="44">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697910" y="4134442"/>
            <a:ext cx="25783492" cy="9586163"/>
          </a:xfrm>
          <a:prstGeom prst="rect">
            <a:avLst/>
          </a:prstGeom>
          <a:solidFill>
            <a:srgbClr val="545454">
              <a:alpha val="4706"/>
            </a:srgbClr>
          </a:solidFill>
        </p:spPr>
      </p:sp>
      <p:sp>
        <p:nvSpPr>
          <p:cNvPr id="3" name="AutoShape 3"/>
          <p:cNvSpPr/>
          <p:nvPr/>
        </p:nvSpPr>
        <p:spPr>
          <a:xfrm>
            <a:off x="1028700" y="10129955"/>
            <a:ext cx="16230600" cy="812763"/>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726861" y="5647970"/>
            <a:ext cx="4893285" cy="1345653"/>
          </a:xfrm>
          <a:custGeom>
            <a:avLst/>
            <a:gdLst/>
            <a:ahLst/>
            <a:cxnLst/>
            <a:rect l="l" t="t" r="r" b="b"/>
            <a:pathLst>
              <a:path w="4893285" h="1345653">
                <a:moveTo>
                  <a:pt x="0" y="0"/>
                </a:moveTo>
                <a:lnTo>
                  <a:pt x="4893285" y="0"/>
                </a:lnTo>
                <a:lnTo>
                  <a:pt x="4893285" y="1345653"/>
                </a:lnTo>
                <a:lnTo>
                  <a:pt x="0" y="1345653"/>
                </a:lnTo>
                <a:lnTo>
                  <a:pt x="0" y="0"/>
                </a:lnTo>
                <a:close/>
              </a:path>
            </a:pathLst>
          </a:custGeom>
          <a:blipFill>
            <a:blip r:embed="rId2"/>
            <a:stretch>
              <a:fillRect/>
            </a:stretch>
          </a:blipFill>
        </p:spPr>
      </p:sp>
      <p:sp>
        <p:nvSpPr>
          <p:cNvPr id="6" name="Freeform 6"/>
          <p:cNvSpPr/>
          <p:nvPr/>
        </p:nvSpPr>
        <p:spPr>
          <a:xfrm>
            <a:off x="4015610" y="1109345"/>
            <a:ext cx="10256781" cy="4538625"/>
          </a:xfrm>
          <a:custGeom>
            <a:avLst/>
            <a:gdLst/>
            <a:ahLst/>
            <a:cxnLst/>
            <a:rect l="l" t="t" r="r" b="b"/>
            <a:pathLst>
              <a:path w="10256781" h="4538625">
                <a:moveTo>
                  <a:pt x="0" y="0"/>
                </a:moveTo>
                <a:lnTo>
                  <a:pt x="10256780" y="0"/>
                </a:lnTo>
                <a:lnTo>
                  <a:pt x="10256780" y="4538625"/>
                </a:lnTo>
                <a:lnTo>
                  <a:pt x="0" y="4538625"/>
                </a:lnTo>
                <a:lnTo>
                  <a:pt x="0" y="0"/>
                </a:lnTo>
                <a:close/>
              </a:path>
            </a:pathLst>
          </a:custGeom>
          <a:blipFill>
            <a:blip r:embed="rId3"/>
            <a:stretch>
              <a:fillRect/>
            </a:stretch>
          </a:blipFill>
        </p:spPr>
      </p:sp>
      <p:sp>
        <p:nvSpPr>
          <p:cNvPr id="7" name="TextBox 7"/>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DOES TOTAL FUNDING ≠ SURVIVAL GUARANTEE.</a:t>
            </a:r>
          </a:p>
        </p:txBody>
      </p:sp>
      <p:sp>
        <p:nvSpPr>
          <p:cNvPr id="8" name="TextBox 8"/>
          <p:cNvSpPr txBox="1"/>
          <p:nvPr/>
        </p:nvSpPr>
        <p:spPr>
          <a:xfrm>
            <a:off x="745911" y="6977761"/>
            <a:ext cx="17217738" cy="2935795"/>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The highest funding </a:t>
            </a:r>
            <a:r>
              <a:rPr lang="en-US" sz="2100" b="1" spc="42">
                <a:solidFill>
                  <a:srgbClr val="000000"/>
                </a:solidFill>
                <a:latin typeface="Montserrat Bold"/>
                <a:ea typeface="Montserrat Bold"/>
                <a:cs typeface="Montserrat Bold"/>
                <a:sym typeface="Montserrat Bold"/>
              </a:rPr>
              <a:t>Abound Solar</a:t>
            </a:r>
            <a:r>
              <a:rPr lang="en-US" sz="2100" spc="42">
                <a:solidFill>
                  <a:srgbClr val="000000"/>
                </a:solidFill>
                <a:latin typeface="Montserrat"/>
                <a:ea typeface="Montserrat"/>
                <a:cs typeface="Montserrat"/>
                <a:sym typeface="Montserrat"/>
              </a:rPr>
              <a:t> with $500M yet ultimately failed, means that </a:t>
            </a:r>
            <a:r>
              <a:rPr lang="en-US" sz="2100" b="1" spc="42">
                <a:solidFill>
                  <a:srgbClr val="000000"/>
                </a:solidFill>
                <a:latin typeface="Montserrat Bold"/>
                <a:ea typeface="Montserrat Bold"/>
                <a:cs typeface="Montserrat Bold"/>
                <a:sym typeface="Montserrat Bold"/>
              </a:rPr>
              <a:t>large funding doesn’t guarantee long-term success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Both Acquired and Closed startups have a wide spread of total funding, indicating that ‘</a:t>
            </a:r>
            <a:r>
              <a:rPr lang="en-US" sz="2100" b="1" spc="42">
                <a:solidFill>
                  <a:srgbClr val="000000"/>
                </a:solidFill>
                <a:latin typeface="Montserrat Bold"/>
                <a:ea typeface="Montserrat Bold"/>
                <a:cs typeface="Montserrat Bold"/>
                <a:sym typeface="Montserrat Bold"/>
              </a:rPr>
              <a:t>Not all big-funded startups survived’</a:t>
            </a:r>
            <a:r>
              <a:rPr lang="en-US" sz="2100" spc="42">
                <a:solidFill>
                  <a:srgbClr val="000000"/>
                </a:solidFill>
                <a:latin typeface="Montserrat"/>
                <a:ea typeface="Montserrat"/>
                <a:cs typeface="Montserrat"/>
                <a:sym typeface="Montserrat"/>
              </a:rPr>
              <a:t> </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Survival isn’t solely funding-driven</a:t>
            </a:r>
            <a:r>
              <a:rPr lang="en-US" sz="2100" spc="42">
                <a:solidFill>
                  <a:srgbClr val="000000"/>
                </a:solidFill>
                <a:latin typeface="Montserrat"/>
                <a:ea typeface="Montserrat"/>
                <a:cs typeface="Montserrat"/>
                <a:sym typeface="Montserrat"/>
              </a:rPr>
              <a:t>, many well-funded startups shut down highlights the importance of business fundamentals (market fit, execution, adaptability) are more than just raising large amounts.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Some startups survive with relatively small funding, meaning efficient capital usage can be important </a:t>
            </a:r>
          </a:p>
          <a:p>
            <a:pPr algn="just">
              <a:lnSpc>
                <a:spcPts val="2667"/>
              </a:lnSpc>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364467" y="-344477"/>
            <a:ext cx="19219693" cy="8678929"/>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NUMBER OF STARTUP BY CATEGORY</a:t>
            </a:r>
          </a:p>
        </p:txBody>
      </p:sp>
      <p:sp>
        <p:nvSpPr>
          <p:cNvPr id="7" name="TextBox 7"/>
          <p:cNvSpPr txBox="1"/>
          <p:nvPr/>
        </p:nvSpPr>
        <p:spPr>
          <a:xfrm>
            <a:off x="1028700" y="7072504"/>
            <a:ext cx="16230600" cy="295656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Software and Web (145 and 120) are by far the largest categories</a:t>
            </a:r>
            <a:r>
              <a:rPr lang="en-US" sz="2100" spc="42">
                <a:solidFill>
                  <a:srgbClr val="000000"/>
                </a:solidFill>
                <a:latin typeface="Montserrat"/>
                <a:ea typeface="Montserrat"/>
                <a:cs typeface="Montserrat"/>
                <a:sym typeface="Montserrat"/>
              </a:rPr>
              <a:t>. This suggests that the majority of startups are tech-driven, reflecting the relatively low entry barriers (e.g. fewer physical assets needed compared to biotech or manufacturing)</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Mobile, Enterprise, Advertising, and Games have a strong presence.</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Typical industry like: Semiconductor, Biotech, Network Hosting, Cleantech have smaller counts, Since they require higher upfront capital, technical expertise, and longer development timelines.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Sports, Health, Hospitality, Real Estate, Automotive, Consulting, Education have only a handful of startups.</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428602" y="1155290"/>
            <a:ext cx="9735392" cy="6191430"/>
          </a:xfrm>
          <a:prstGeom prst="rect">
            <a:avLst/>
          </a:prstGeom>
        </p:spPr>
      </p:pic>
      <p:sp>
        <p:nvSpPr>
          <p:cNvPr id="6" name="TextBox 6"/>
          <p:cNvSpPr txBox="1"/>
          <p:nvPr/>
        </p:nvSpPr>
        <p:spPr>
          <a:xfrm>
            <a:off x="2452639" y="711200"/>
            <a:ext cx="13382721" cy="329819"/>
          </a:xfrm>
          <a:prstGeom prst="rect">
            <a:avLst/>
          </a:prstGeom>
        </p:spPr>
        <p:txBody>
          <a:bodyPr lIns="0" tIns="0" rIns="0" bIns="0" rtlCol="0" anchor="t">
            <a:spAutoFit/>
          </a:bodyPr>
          <a:lstStyle/>
          <a:p>
            <a:pPr algn="ctr">
              <a:lnSpc>
                <a:spcPts val="2547"/>
              </a:lnSpc>
            </a:pPr>
            <a:r>
              <a:rPr lang="en-US" sz="2599" b="1" spc="-153">
                <a:solidFill>
                  <a:srgbClr val="545454"/>
                </a:solidFill>
                <a:latin typeface="Montserrat Ultra-Bold"/>
                <a:ea typeface="Montserrat Ultra-Bold"/>
                <a:cs typeface="Montserrat Ultra-Bold"/>
                <a:sym typeface="Montserrat Ultra-Bold"/>
              </a:rPr>
              <a:t>DOES THE CATEGORY OF A STARTUP INFLUENCE ITS LIKELIHOOD OF FAILURE ?</a:t>
            </a:r>
          </a:p>
        </p:txBody>
      </p:sp>
      <p:sp>
        <p:nvSpPr>
          <p:cNvPr id="7" name="TextBox 7"/>
          <p:cNvSpPr txBox="1"/>
          <p:nvPr/>
        </p:nvSpPr>
        <p:spPr>
          <a:xfrm>
            <a:off x="1028700" y="7072504"/>
            <a:ext cx="16230600" cy="295656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Enterprise is the most resilient category </a:t>
            </a:r>
            <a:r>
              <a:rPr lang="en-US" sz="2100" spc="42">
                <a:solidFill>
                  <a:srgbClr val="000000"/>
                </a:solidFill>
                <a:latin typeface="Montserrat"/>
                <a:ea typeface="Montserrat"/>
                <a:cs typeface="Montserrat"/>
                <a:sym typeface="Montserrat"/>
              </a:rPr>
              <a:t>with 79% survival rate and 20% closure rate followed by Enterprise, Advertising, and Mobile.</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Web, Software, Biotech, Consulting = middle ground (moderate risk, moderate reward).</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Games, Video and Other categories are weaker with survival 60% and closure near 40% remind these sectors are trend-sensitive and prone to volatility,</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 Investors should balance volume of startups with survival rates, as for </a:t>
            </a:r>
            <a:r>
              <a:rPr lang="en-US" sz="2100" b="1" spc="42">
                <a:solidFill>
                  <a:srgbClr val="000000"/>
                </a:solidFill>
                <a:latin typeface="Montserrat Bold"/>
                <a:ea typeface="Montserrat Bold"/>
                <a:cs typeface="Montserrat Bold"/>
                <a:sym typeface="Montserrat Bold"/>
              </a:rPr>
              <a:t>E-commerce has many players but worst survival</a:t>
            </a:r>
            <a:r>
              <a:rPr lang="en-US" sz="2100" spc="42">
                <a:solidFill>
                  <a:srgbClr val="000000"/>
                </a:solidFill>
                <a:latin typeface="Montserrat"/>
                <a:ea typeface="Montserrat"/>
                <a:cs typeface="Montserrat"/>
                <a:sym typeface="Montserrat"/>
              </a:rPr>
              <a:t> due to highly competitive with thin margins</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
        <p:nvSpPr>
          <p:cNvPr id="8" name="TextBox 8"/>
          <p:cNvSpPr txBox="1"/>
          <p:nvPr/>
        </p:nvSpPr>
        <p:spPr>
          <a:xfrm>
            <a:off x="1136933" y="1494490"/>
            <a:ext cx="6604322" cy="335280"/>
          </a:xfrm>
          <a:prstGeom prst="rect">
            <a:avLst/>
          </a:prstGeom>
        </p:spPr>
        <p:txBody>
          <a:bodyPr lIns="0" tIns="0" rIns="0" bIns="0" rtlCol="0" anchor="t">
            <a:spAutoFit/>
          </a:bodyPr>
          <a:lstStyle/>
          <a:p>
            <a:pPr algn="ctr">
              <a:lnSpc>
                <a:spcPts val="2730"/>
              </a:lnSpc>
              <a:spcBef>
                <a:spcPct val="0"/>
              </a:spcBef>
            </a:pPr>
            <a:r>
              <a:rPr lang="en-US" sz="2100" b="1" spc="42">
                <a:solidFill>
                  <a:srgbClr val="000000"/>
                </a:solidFill>
                <a:latin typeface="Montserrat Ultra-Bold"/>
                <a:ea typeface="Montserrat Ultra-Bold"/>
                <a:cs typeface="Montserrat Ultra-Bold"/>
                <a:sym typeface="Montserrat Ultra-Bold"/>
              </a:rPr>
              <a:t>Proportion of Acquired Startups by Category</a:t>
            </a:r>
          </a:p>
        </p:txBody>
      </p:sp>
      <p:pic>
        <p:nvPicPr>
          <p:cNvPr id="9" name="Picture 9"/>
          <p:cNvPicPr>
            <a:picLocks noChangeAspect="1"/>
          </p:cNvPicPr>
          <p:nvPr/>
        </p:nvPicPr>
        <p:blipFill>
          <a:blip r:embed="rId3"/>
          <a:stretch>
            <a:fillRect/>
          </a:stretch>
        </p:blipFill>
        <p:spPr>
          <a:xfrm>
            <a:off x="8734415" y="1148312"/>
            <a:ext cx="9819130" cy="6205387"/>
          </a:xfrm>
          <a:prstGeom prst="rect">
            <a:avLst/>
          </a:prstGeom>
        </p:spPr>
      </p:pic>
      <p:sp>
        <p:nvSpPr>
          <p:cNvPr id="10" name="TextBox 10"/>
          <p:cNvSpPr txBox="1"/>
          <p:nvPr/>
        </p:nvSpPr>
        <p:spPr>
          <a:xfrm>
            <a:off x="10602518" y="1494490"/>
            <a:ext cx="6367611" cy="335280"/>
          </a:xfrm>
          <a:prstGeom prst="rect">
            <a:avLst/>
          </a:prstGeom>
        </p:spPr>
        <p:txBody>
          <a:bodyPr lIns="0" tIns="0" rIns="0" bIns="0" rtlCol="0" anchor="t">
            <a:spAutoFit/>
          </a:bodyPr>
          <a:lstStyle/>
          <a:p>
            <a:pPr algn="ctr">
              <a:lnSpc>
                <a:spcPts val="2730"/>
              </a:lnSpc>
              <a:spcBef>
                <a:spcPct val="0"/>
              </a:spcBef>
            </a:pPr>
            <a:r>
              <a:rPr lang="en-US" sz="2100" b="1" spc="42">
                <a:solidFill>
                  <a:srgbClr val="000000"/>
                </a:solidFill>
                <a:latin typeface="Montserrat Ultra-Bold"/>
                <a:ea typeface="Montserrat Ultra-Bold"/>
                <a:cs typeface="Montserrat Ultra-Bold"/>
                <a:sym typeface="Montserrat Ultra-Bold"/>
              </a:rPr>
              <a:t>Proportion of Closing Startups by Category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449951" y="-378748"/>
            <a:ext cx="19321261" cy="8749096"/>
          </a:xfrm>
          <a:prstGeom prst="rect">
            <a:avLst/>
          </a:prstGeom>
        </p:spPr>
      </p:pic>
      <p:sp>
        <p:nvSpPr>
          <p:cNvPr id="6" name="TextBox 6"/>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TOP 20 STARTUPS BY AVG_PARTICIPANT</a:t>
            </a:r>
          </a:p>
        </p:txBody>
      </p:sp>
      <p:sp>
        <p:nvSpPr>
          <p:cNvPr id="7" name="TextBox 7"/>
          <p:cNvSpPr txBox="1"/>
          <p:nvPr/>
        </p:nvSpPr>
        <p:spPr>
          <a:xfrm>
            <a:off x="1028700" y="7347329"/>
            <a:ext cx="16230600" cy="2213610"/>
          </a:xfrm>
          <a:prstGeom prst="rect">
            <a:avLst/>
          </a:prstGeom>
        </p:spPr>
        <p:txBody>
          <a:bodyPr lIns="0" tIns="0" rIns="0" bIns="0" rtlCol="0" anchor="t">
            <a:spAutoFit/>
          </a:bodyPr>
          <a:lstStyle/>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Hot Potato stands out significantly with the highest average participants followed by Milo and Lookery.</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The majority of the other startups cluster between 8 and 11 participants</a:t>
            </a:r>
            <a:r>
              <a:rPr lang="en-US" sz="2100" spc="42">
                <a:solidFill>
                  <a:srgbClr val="000000"/>
                </a:solidFill>
                <a:latin typeface="Montserrat"/>
                <a:ea typeface="Montserrat"/>
                <a:cs typeface="Montserrat"/>
                <a:sym typeface="Montserrat"/>
              </a:rPr>
              <a:t>, showing a more typical range of investor involvement</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A higher average participant count might signal greater investor confidence, stronger networking, or higher visibility in the market.</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1028700" y="5324475"/>
            <a:ext cx="6482511" cy="1012892"/>
          </a:xfrm>
          <a:custGeom>
            <a:avLst/>
            <a:gdLst/>
            <a:ahLst/>
            <a:cxnLst/>
            <a:rect l="l" t="t" r="r" b="b"/>
            <a:pathLst>
              <a:path w="6482511" h="1012892">
                <a:moveTo>
                  <a:pt x="0" y="0"/>
                </a:moveTo>
                <a:lnTo>
                  <a:pt x="6482511" y="0"/>
                </a:lnTo>
                <a:lnTo>
                  <a:pt x="6482511" y="1012892"/>
                </a:lnTo>
                <a:lnTo>
                  <a:pt x="0" y="1012892"/>
                </a:lnTo>
                <a:lnTo>
                  <a:pt x="0" y="0"/>
                </a:lnTo>
                <a:close/>
              </a:path>
            </a:pathLst>
          </a:custGeom>
          <a:blipFill>
            <a:blip r:embed="rId2"/>
            <a:stretch>
              <a:fillRect/>
            </a:stretch>
          </a:blipFill>
        </p:spPr>
      </p:sp>
      <p:sp>
        <p:nvSpPr>
          <p:cNvPr id="6" name="Freeform 6"/>
          <p:cNvSpPr/>
          <p:nvPr/>
        </p:nvSpPr>
        <p:spPr>
          <a:xfrm>
            <a:off x="4178268" y="1287857"/>
            <a:ext cx="10455981" cy="3855643"/>
          </a:xfrm>
          <a:custGeom>
            <a:avLst/>
            <a:gdLst/>
            <a:ahLst/>
            <a:cxnLst/>
            <a:rect l="l" t="t" r="r" b="b"/>
            <a:pathLst>
              <a:path w="10455981" h="3855643">
                <a:moveTo>
                  <a:pt x="0" y="0"/>
                </a:moveTo>
                <a:lnTo>
                  <a:pt x="10455980" y="0"/>
                </a:lnTo>
                <a:lnTo>
                  <a:pt x="10455980" y="3855643"/>
                </a:lnTo>
                <a:lnTo>
                  <a:pt x="0" y="3855643"/>
                </a:lnTo>
                <a:lnTo>
                  <a:pt x="0" y="0"/>
                </a:lnTo>
                <a:close/>
              </a:path>
            </a:pathLst>
          </a:custGeom>
          <a:blipFill>
            <a:blip r:embed="rId3"/>
            <a:stretch>
              <a:fillRect/>
            </a:stretch>
          </a:blipFill>
        </p:spPr>
      </p:sp>
      <p:sp>
        <p:nvSpPr>
          <p:cNvPr id="7" name="TextBox 7"/>
          <p:cNvSpPr txBox="1"/>
          <p:nvPr/>
        </p:nvSpPr>
        <p:spPr>
          <a:xfrm>
            <a:off x="2452639" y="720725"/>
            <a:ext cx="13382721" cy="388620"/>
          </a:xfrm>
          <a:prstGeom prst="rect">
            <a:avLst/>
          </a:prstGeom>
        </p:spPr>
        <p:txBody>
          <a:bodyPr lIns="0" tIns="0" rIns="0" bIns="0" rtlCol="0" anchor="t">
            <a:spAutoFit/>
          </a:bodyPr>
          <a:lstStyle/>
          <a:p>
            <a:pPr algn="ctr">
              <a:lnSpc>
                <a:spcPts val="2939"/>
              </a:lnSpc>
            </a:pPr>
            <a:r>
              <a:rPr lang="en-US" sz="2999" b="1" spc="-176">
                <a:solidFill>
                  <a:srgbClr val="545454"/>
                </a:solidFill>
                <a:latin typeface="Montserrat Ultra-Bold"/>
                <a:ea typeface="Montserrat Ultra-Bold"/>
                <a:cs typeface="Montserrat Ultra-Bold"/>
                <a:sym typeface="Montserrat Ultra-Bold"/>
              </a:rPr>
              <a:t>PARTICIPANT INVOLVEMENT VS ACQUIRED STARTUP </a:t>
            </a:r>
          </a:p>
        </p:txBody>
      </p:sp>
      <p:sp>
        <p:nvSpPr>
          <p:cNvPr id="8" name="TextBox 8"/>
          <p:cNvSpPr txBox="1"/>
          <p:nvPr/>
        </p:nvSpPr>
        <p:spPr>
          <a:xfrm>
            <a:off x="1028700" y="7366379"/>
            <a:ext cx="16230600" cy="2585085"/>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Participant count is positively associated with survival. </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Average participants are higher for existing startups</a:t>
            </a:r>
            <a:r>
              <a:rPr lang="en-US" sz="2100" spc="42">
                <a:solidFill>
                  <a:srgbClr val="000000"/>
                </a:solidFill>
                <a:latin typeface="Montserrat"/>
                <a:ea typeface="Montserrat"/>
                <a:cs typeface="Montserrat"/>
                <a:sym typeface="Montserrat"/>
              </a:rPr>
              <a:t>, mean participants 3.14 compared to closed startups~2.43.</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A few Acquired Startups attracted 10–16 participants, way above the median, these may represent high-profile companies with strong participant involvement</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Closed startups are concentrated around 1–3 participants</a:t>
            </a:r>
            <a:r>
              <a:rPr lang="en-US" sz="2100" spc="42">
                <a:solidFill>
                  <a:srgbClr val="000000"/>
                </a:solidFill>
                <a:latin typeface="Montserrat"/>
                <a:ea typeface="Montserrat"/>
                <a:cs typeface="Montserrat"/>
                <a:sym typeface="Montserrat"/>
              </a:rPr>
              <a:t> while Acquired startups have doubled concentrated. and having more participants seems to increase the likelihood of a startup still existing.</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2218446"/>
            <a:ext cx="16230600" cy="8068554"/>
          </a:xfrm>
          <a:prstGeom prst="rect">
            <a:avLst/>
          </a:prstGeom>
          <a:solidFill>
            <a:srgbClr val="213559"/>
          </a:solidFill>
        </p:spPr>
      </p:sp>
      <p:grpSp>
        <p:nvGrpSpPr>
          <p:cNvPr id="5" name="Group 5"/>
          <p:cNvGrpSpPr/>
          <p:nvPr/>
        </p:nvGrpSpPr>
        <p:grpSpPr>
          <a:xfrm>
            <a:off x="12608115" y="-203728"/>
            <a:ext cx="8944351" cy="10694456"/>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r="-50549"/>
              </a:stretch>
            </a:blipFill>
          </p:spPr>
        </p:sp>
      </p:grpSp>
      <p:sp>
        <p:nvSpPr>
          <p:cNvPr id="7" name="TextBox 7"/>
          <p:cNvSpPr txBox="1"/>
          <p:nvPr/>
        </p:nvSpPr>
        <p:spPr>
          <a:xfrm>
            <a:off x="1028700" y="760222"/>
            <a:ext cx="10094403" cy="641730"/>
          </a:xfrm>
          <a:prstGeom prst="rect">
            <a:avLst/>
          </a:prstGeom>
        </p:spPr>
        <p:txBody>
          <a:bodyPr lIns="0" tIns="0" rIns="0" bIns="0" rtlCol="0" anchor="t">
            <a:spAutoFit/>
          </a:bodyPr>
          <a:lstStyle/>
          <a:p>
            <a:pPr algn="l">
              <a:lnSpc>
                <a:spcPts val="4801"/>
              </a:lnSpc>
            </a:pPr>
            <a:r>
              <a:rPr lang="en-US" sz="4899" b="1" spc="-289">
                <a:solidFill>
                  <a:srgbClr val="263F6B"/>
                </a:solidFill>
                <a:latin typeface="Montserrat Ultra-Bold"/>
                <a:ea typeface="Montserrat Ultra-Bold"/>
                <a:cs typeface="Montserrat Ultra-Bold"/>
                <a:sym typeface="Montserrat Ultra-Bold"/>
              </a:rPr>
              <a:t>BUSINESS UNDERSTANDING</a:t>
            </a:r>
          </a:p>
        </p:txBody>
      </p:sp>
      <p:sp>
        <p:nvSpPr>
          <p:cNvPr id="8" name="TextBox 8"/>
          <p:cNvSpPr txBox="1"/>
          <p:nvPr/>
        </p:nvSpPr>
        <p:spPr>
          <a:xfrm>
            <a:off x="1616603" y="2894025"/>
            <a:ext cx="10847019" cy="5939790"/>
          </a:xfrm>
          <a:prstGeom prst="rect">
            <a:avLst/>
          </a:prstGeom>
        </p:spPr>
        <p:txBody>
          <a:bodyPr lIns="0" tIns="0" rIns="0" bIns="0" rtlCol="0" anchor="t">
            <a:spAutoFit/>
          </a:bodyPr>
          <a:lstStyle/>
          <a:p>
            <a:pPr algn="l">
              <a:lnSpc>
                <a:spcPts val="3629"/>
              </a:lnSpc>
            </a:pPr>
            <a:r>
              <a:rPr lang="en-US" sz="2999" b="1" spc="59">
                <a:solidFill>
                  <a:srgbClr val="FFFFFF"/>
                </a:solidFill>
                <a:latin typeface="Montserrat Bold"/>
                <a:ea typeface="Montserrat Bold"/>
                <a:cs typeface="Montserrat Bold"/>
                <a:sym typeface="Montserrat Bold"/>
              </a:rPr>
              <a:t>As a tech consultant company. Our stakeholders find that most of our client is the new startup that worried that they will fail so fast.</a:t>
            </a:r>
          </a:p>
          <a:p>
            <a:pPr algn="l">
              <a:lnSpc>
                <a:spcPts val="3629"/>
              </a:lnSpc>
            </a:pPr>
            <a:endParaRPr lang="en-US" sz="2999" b="1" spc="59">
              <a:solidFill>
                <a:srgbClr val="FFFFFF"/>
              </a:solidFill>
              <a:latin typeface="Montserrat Bold"/>
              <a:ea typeface="Montserrat Bold"/>
              <a:cs typeface="Montserrat Bold"/>
              <a:sym typeface="Montserrat Bold"/>
            </a:endParaRPr>
          </a:p>
          <a:p>
            <a:pPr marL="647697" lvl="1" indent="-323848" algn="l">
              <a:lnSpc>
                <a:spcPts val="3629"/>
              </a:lnSpc>
              <a:buFont typeface="Arial"/>
              <a:buChar char="•"/>
            </a:pPr>
            <a:r>
              <a:rPr lang="en-US" sz="2999" spc="59">
                <a:solidFill>
                  <a:srgbClr val="FFFFFF"/>
                </a:solidFill>
                <a:latin typeface="Montserrat"/>
                <a:ea typeface="Montserrat"/>
                <a:cs typeface="Montserrat"/>
                <a:sym typeface="Montserrat"/>
              </a:rPr>
              <a:t>Get some information about what is the biggest cause of startup failure. </a:t>
            </a:r>
          </a:p>
          <a:p>
            <a:pPr algn="l">
              <a:lnSpc>
                <a:spcPts val="3629"/>
              </a:lnSpc>
            </a:pPr>
            <a:endParaRPr lang="en-US" sz="2999" spc="59">
              <a:solidFill>
                <a:srgbClr val="FFFFFF"/>
              </a:solidFill>
              <a:latin typeface="Montserrat"/>
              <a:ea typeface="Montserrat"/>
              <a:cs typeface="Montserrat"/>
              <a:sym typeface="Montserrat"/>
            </a:endParaRPr>
          </a:p>
          <a:p>
            <a:pPr marL="647697" lvl="1" indent="-323848" algn="l">
              <a:lnSpc>
                <a:spcPts val="3629"/>
              </a:lnSpc>
              <a:buFont typeface="Arial"/>
              <a:buChar char="•"/>
            </a:pPr>
            <a:r>
              <a:rPr lang="en-US" sz="2999" spc="59">
                <a:solidFill>
                  <a:srgbClr val="FFFFFF"/>
                </a:solidFill>
                <a:latin typeface="Montserrat"/>
                <a:ea typeface="Montserrat"/>
                <a:cs typeface="Montserrat"/>
                <a:sym typeface="Montserrat"/>
              </a:rPr>
              <a:t>What recommendation we can give to the most of our client, so we have the same foundation for the same problem?</a:t>
            </a:r>
          </a:p>
          <a:p>
            <a:pPr algn="l">
              <a:lnSpc>
                <a:spcPts val="3629"/>
              </a:lnSpc>
            </a:pPr>
            <a:endParaRPr lang="en-US" sz="2999" spc="59">
              <a:solidFill>
                <a:srgbClr val="FFFFFF"/>
              </a:solidFill>
              <a:latin typeface="Montserrat"/>
              <a:ea typeface="Montserrat"/>
              <a:cs typeface="Montserrat"/>
              <a:sym typeface="Montserrat"/>
            </a:endParaRPr>
          </a:p>
          <a:p>
            <a:pPr marL="647697" lvl="1" indent="-323848" algn="l">
              <a:lnSpc>
                <a:spcPts val="3629"/>
              </a:lnSpc>
              <a:buFont typeface="Arial"/>
              <a:buChar char="•"/>
            </a:pPr>
            <a:r>
              <a:rPr lang="en-US" sz="2999" spc="59">
                <a:solidFill>
                  <a:srgbClr val="FFFFFF"/>
                </a:solidFill>
                <a:latin typeface="Montserrat"/>
                <a:ea typeface="Montserrat"/>
                <a:cs typeface="Montserrat"/>
                <a:sym typeface="Montserrat"/>
              </a:rPr>
              <a:t>What is the key of the success startups? So we can give some suggestion to our client.</a:t>
            </a:r>
          </a:p>
        </p:txBody>
      </p:sp>
      <p:sp>
        <p:nvSpPr>
          <p:cNvPr id="9" name="Freeform 9"/>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28700" y="10029064"/>
            <a:ext cx="16230600" cy="913654"/>
          </a:xfrm>
          <a:prstGeom prst="rect">
            <a:avLst/>
          </a:prstGeom>
          <a:solidFill>
            <a:srgbClr val="213559"/>
          </a:solidFill>
        </p:spPr>
      </p:sp>
      <p:sp>
        <p:nvSpPr>
          <p:cNvPr id="3" name="AutoShape 3"/>
          <p:cNvSpPr/>
          <p:nvPr/>
        </p:nvSpPr>
        <p:spPr>
          <a:xfrm>
            <a:off x="1028700" y="-675827"/>
            <a:ext cx="16230600" cy="937987"/>
          </a:xfrm>
          <a:prstGeom prst="rect">
            <a:avLst/>
          </a:prstGeom>
          <a:solidFill>
            <a:srgbClr val="213559"/>
          </a:solidFill>
        </p:spPr>
      </p:sp>
      <p:sp>
        <p:nvSpPr>
          <p:cNvPr id="4" name="TextBox 4"/>
          <p:cNvSpPr txBox="1"/>
          <p:nvPr/>
        </p:nvSpPr>
        <p:spPr>
          <a:xfrm>
            <a:off x="1028700" y="655801"/>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STAGES OF STARTUP LIFECYCLE: ROUNDS A, B, C, AND D (SURVIVAL FILTER)</a:t>
            </a:r>
          </a:p>
        </p:txBody>
      </p:sp>
      <p:sp>
        <p:nvSpPr>
          <p:cNvPr id="5" name="TextBox 5"/>
          <p:cNvSpPr txBox="1"/>
          <p:nvPr/>
        </p:nvSpPr>
        <p:spPr>
          <a:xfrm>
            <a:off x="861936" y="5930265"/>
            <a:ext cx="16645128" cy="3699510"/>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As startups progress from Round A B C D, the acquisition rate increases, and the failure rate decreases.</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has_roundA is early scaling, </a:t>
            </a:r>
            <a:r>
              <a:rPr lang="en-US" sz="2100" spc="42">
                <a:solidFill>
                  <a:srgbClr val="000000"/>
                </a:solidFill>
                <a:latin typeface="Montserrat"/>
                <a:ea typeface="Montserrat"/>
                <a:cs typeface="Montserrat"/>
                <a:sym typeface="Montserrat"/>
              </a:rPr>
              <a:t>Startups here are still proving their business model viability.That’s why the failure rate is relatively high (41.3%)</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has_roundB is growth phase</a:t>
            </a:r>
            <a:r>
              <a:rPr lang="en-US" sz="2100" spc="42">
                <a:solidFill>
                  <a:srgbClr val="000000"/>
                </a:solidFill>
                <a:latin typeface="Montserrat"/>
                <a:ea typeface="Montserrat"/>
                <a:cs typeface="Montserrat"/>
                <a:sym typeface="Montserrat"/>
              </a:rPr>
              <a:t>, Startups that survive past A usually have traction, customers, and revenue growth, this explains why failure rate drops (35.4%)</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has_roundC is scaling &amp; expansion,</a:t>
            </a:r>
            <a:r>
              <a:rPr lang="en-US" sz="2100" spc="42">
                <a:solidFill>
                  <a:srgbClr val="000000"/>
                </a:solidFill>
                <a:latin typeface="Montserrat"/>
                <a:ea typeface="Montserrat"/>
                <a:cs typeface="Montserrat"/>
                <a:sym typeface="Montserrat"/>
              </a:rPr>
              <a:t> Startups are well-established and often raise large amounts for acquisitions, the failure rate is now only 34.8%, showing much stronger survival chances.</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has_roundD is Late-stage/pre-exit</a:t>
            </a:r>
            <a:r>
              <a:rPr lang="en-US" sz="2100" spc="42">
                <a:solidFill>
                  <a:srgbClr val="000000"/>
                </a:solidFill>
                <a:latin typeface="Montserrat"/>
                <a:ea typeface="Montserrat"/>
                <a:cs typeface="Montserrat"/>
                <a:sym typeface="Montserrat"/>
              </a:rPr>
              <a:t>, These startups are often preparing for IPO, acquisition, or very large exits, hat’s why only 26.3% fail</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Weaker startups fail early, while stronger ones survive and attract larger, later-stage funding.</a:t>
            </a:r>
          </a:p>
        </p:txBody>
      </p:sp>
      <p:pic>
        <p:nvPicPr>
          <p:cNvPr id="6" name="Picture 6"/>
          <p:cNvPicPr>
            <a:picLocks noChangeAspect="1"/>
          </p:cNvPicPr>
          <p:nvPr/>
        </p:nvPicPr>
        <p:blipFill>
          <a:blip r:embed="rId2"/>
          <a:stretch>
            <a:fillRect/>
          </a:stretch>
        </p:blipFill>
        <p:spPr>
          <a:xfrm>
            <a:off x="643357" y="1377250"/>
            <a:ext cx="4624116" cy="3398787"/>
          </a:xfrm>
          <a:prstGeom prst="rect">
            <a:avLst/>
          </a:prstGeom>
        </p:spPr>
      </p:pic>
      <p:pic>
        <p:nvPicPr>
          <p:cNvPr id="7" name="Picture 7"/>
          <p:cNvPicPr>
            <a:picLocks noChangeAspect="1"/>
          </p:cNvPicPr>
          <p:nvPr/>
        </p:nvPicPr>
        <p:blipFill>
          <a:blip r:embed="rId3"/>
          <a:stretch>
            <a:fillRect/>
          </a:stretch>
        </p:blipFill>
        <p:spPr>
          <a:xfrm>
            <a:off x="4815995" y="1396538"/>
            <a:ext cx="4392654" cy="3360210"/>
          </a:xfrm>
          <a:prstGeom prst="rect">
            <a:avLst/>
          </a:prstGeom>
        </p:spPr>
      </p:pic>
      <p:pic>
        <p:nvPicPr>
          <p:cNvPr id="8" name="Picture 8"/>
          <p:cNvPicPr>
            <a:picLocks noChangeAspect="1"/>
          </p:cNvPicPr>
          <p:nvPr/>
        </p:nvPicPr>
        <p:blipFill>
          <a:blip r:embed="rId4"/>
          <a:stretch>
            <a:fillRect/>
          </a:stretch>
        </p:blipFill>
        <p:spPr>
          <a:xfrm>
            <a:off x="8898011" y="1399443"/>
            <a:ext cx="4357796" cy="3354400"/>
          </a:xfrm>
          <a:prstGeom prst="rect">
            <a:avLst/>
          </a:prstGeom>
        </p:spPr>
      </p:pic>
      <p:pic>
        <p:nvPicPr>
          <p:cNvPr id="9" name="Picture 9"/>
          <p:cNvPicPr>
            <a:picLocks noChangeAspect="1"/>
          </p:cNvPicPr>
          <p:nvPr/>
        </p:nvPicPr>
        <p:blipFill>
          <a:blip r:embed="rId5"/>
          <a:stretch>
            <a:fillRect/>
          </a:stretch>
        </p:blipFill>
        <p:spPr>
          <a:xfrm>
            <a:off x="13257885" y="1311140"/>
            <a:ext cx="3738748" cy="360824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761309" y="4465219"/>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28700" y="866063"/>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HOW MANY STARTUPS IN THE TOP 500 HAVE BEEN CATEGORIZED AS CLOSED OR ACQUIRED</a:t>
            </a:r>
          </a:p>
        </p:txBody>
      </p:sp>
      <p:sp>
        <p:nvSpPr>
          <p:cNvPr id="6" name="TextBox 6"/>
          <p:cNvSpPr txBox="1"/>
          <p:nvPr/>
        </p:nvSpPr>
        <p:spPr>
          <a:xfrm>
            <a:off x="503907" y="7787640"/>
            <a:ext cx="14944115" cy="1470660"/>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490+ startups are survived and 190+ startup are failed in the TOP 500 category</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Top 500 startups are far more likely to survive than those not in the list.</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The failure rate is proportionally higher (red bar is almost double the blue bar) for Non–Top 500 startups</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Top 500 recognition are can be strong predictors of startup success. </a:t>
            </a:r>
          </a:p>
        </p:txBody>
      </p:sp>
      <p:pic>
        <p:nvPicPr>
          <p:cNvPr id="7" name="Picture 7"/>
          <p:cNvPicPr>
            <a:picLocks noChangeAspect="1"/>
          </p:cNvPicPr>
          <p:nvPr/>
        </p:nvPicPr>
        <p:blipFill>
          <a:blip r:embed="rId2"/>
          <a:stretch>
            <a:fillRect/>
          </a:stretch>
        </p:blipFill>
        <p:spPr>
          <a:xfrm>
            <a:off x="2360706" y="617005"/>
            <a:ext cx="13576111" cy="7062688"/>
          </a:xfrm>
          <a:prstGeom prst="rect">
            <a:avLst/>
          </a:prstGeom>
        </p:spPr>
      </p:pic>
      <p:sp>
        <p:nvSpPr>
          <p:cNvPr id="8" name="TextBox 8"/>
          <p:cNvSpPr txBox="1"/>
          <p:nvPr/>
        </p:nvSpPr>
        <p:spPr>
          <a:xfrm>
            <a:off x="1028700" y="7034126"/>
            <a:ext cx="17259300" cy="678180"/>
          </a:xfrm>
          <a:prstGeom prst="rect">
            <a:avLst/>
          </a:prstGeom>
        </p:spPr>
        <p:txBody>
          <a:bodyPr lIns="0" tIns="0" rIns="0" bIns="0" rtlCol="0" anchor="t">
            <a:spAutoFit/>
          </a:bodyPr>
          <a:lstStyle/>
          <a:p>
            <a:pPr algn="l">
              <a:lnSpc>
                <a:spcPts val="2730"/>
              </a:lnSpc>
              <a:spcBef>
                <a:spcPct val="0"/>
              </a:spcBef>
            </a:pPr>
            <a:r>
              <a:rPr lang="en-US" sz="2100" b="1" i="1" spc="42">
                <a:solidFill>
                  <a:srgbClr val="000000"/>
                </a:solidFill>
                <a:latin typeface="Montserrat Bold Italics"/>
                <a:ea typeface="Montserrat Bold Italics"/>
                <a:cs typeface="Montserrat Bold Italics"/>
                <a:sym typeface="Montserrat Bold Italics"/>
              </a:rPr>
              <a:t>500 Startups (500 Global) is a venture capital seed fund and accelerator headquartered in San Francisco, US. and it was co-founded in 2010 by Dave McClure and Christine Tsai.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28700" y="866063"/>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STARTUPS WITH VENTURE CAPITAL FUNDING</a:t>
            </a:r>
          </a:p>
        </p:txBody>
      </p:sp>
      <p:sp>
        <p:nvSpPr>
          <p:cNvPr id="6" name="TextBox 6"/>
          <p:cNvSpPr txBox="1"/>
          <p:nvPr/>
        </p:nvSpPr>
        <p:spPr>
          <a:xfrm>
            <a:off x="1028700" y="7347329"/>
            <a:ext cx="16240125" cy="2956560"/>
          </a:xfrm>
          <a:prstGeom prst="rect">
            <a:avLst/>
          </a:prstGeom>
        </p:spPr>
        <p:txBody>
          <a:bodyPr lIns="0" tIns="0" rIns="0" bIns="0" rtlCol="0" anchor="t">
            <a:spAutoFit/>
          </a:bodyPr>
          <a:lstStyle/>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A large number of </a:t>
            </a:r>
            <a:r>
              <a:rPr lang="en-US" sz="2100" b="1" spc="42">
                <a:solidFill>
                  <a:srgbClr val="000000"/>
                </a:solidFill>
                <a:latin typeface="Montserrat Bold"/>
                <a:ea typeface="Montserrat Bold"/>
                <a:cs typeface="Montserrat Bold"/>
                <a:sym typeface="Montserrat Bold"/>
              </a:rPr>
              <a:t>startups without VC funding ended up being acquired (374)</a:t>
            </a:r>
            <a:r>
              <a:rPr lang="en-US" sz="2100" spc="42">
                <a:solidFill>
                  <a:srgbClr val="000000"/>
                </a:solidFill>
                <a:latin typeface="Montserrat"/>
                <a:ea typeface="Montserrat"/>
                <a:cs typeface="Montserrat"/>
                <a:sym typeface="Montserrat"/>
              </a:rPr>
              <a:t>, means that many startups can reach successful exits without external VC funding.</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Among startups with VC funding (167) were Acquired and (100) were Closed, but this proportion of acquisitions is still relatively strong., indicates VC funding improves survival chance.</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VC-Funded Startups Have Higher Closure Rates (38%) than non-VC ones (33%),</a:t>
            </a:r>
            <a:r>
              <a:rPr lang="en-US" sz="2100" spc="42">
                <a:solidFill>
                  <a:srgbClr val="000000"/>
                </a:solidFill>
                <a:latin typeface="Montserrat"/>
                <a:ea typeface="Montserrat"/>
                <a:cs typeface="Montserrat"/>
                <a:sym typeface="Montserrat"/>
              </a:rPr>
              <a:t> and Non-VC Startups Have Slightly Higher Acquisition Rates (67%) compared to VC-funded startups (62%).</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By implementation VC funding may increase scale and visibility, but it doesn’t guarantee lower failure risk.</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2692094" y="713603"/>
            <a:ext cx="12933713" cy="63831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28700" y="866063"/>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STARTUPS WITH ANGEL INVESTOR</a:t>
            </a:r>
          </a:p>
        </p:txBody>
      </p:sp>
      <p:sp>
        <p:nvSpPr>
          <p:cNvPr id="6" name="TextBox 6"/>
          <p:cNvSpPr txBox="1"/>
          <p:nvPr/>
        </p:nvSpPr>
        <p:spPr>
          <a:xfrm>
            <a:off x="1019175" y="7414821"/>
            <a:ext cx="16240125" cy="221361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Startups without Angel Investors slightly more successful in acquisitions (67%) compared to those with angel Investor (61%)</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Otherwise Startup with Angel Investor show higher closure rates (39%) than non-angel-Investor (33%), this means Angel Investor may increase riskA</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Angel Investor provides early capital but doesn’t guarantee higher survival/acquisition rates, since many Angel-Investor backed startups may still fail reaching acquisition.</a:t>
            </a:r>
          </a:p>
        </p:txBody>
      </p:sp>
      <p:pic>
        <p:nvPicPr>
          <p:cNvPr id="7" name="Picture 7"/>
          <p:cNvPicPr>
            <a:picLocks noChangeAspect="1"/>
          </p:cNvPicPr>
          <p:nvPr/>
        </p:nvPicPr>
        <p:blipFill>
          <a:blip r:embed="rId2"/>
          <a:stretch>
            <a:fillRect/>
          </a:stretch>
        </p:blipFill>
        <p:spPr>
          <a:xfrm>
            <a:off x="2387938" y="413526"/>
            <a:ext cx="13883903" cy="68880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8302951"/>
            <a:ext cx="16230600" cy="169519"/>
          </a:xfrm>
          <a:prstGeom prst="rect">
            <a:avLst/>
          </a:prstGeom>
          <a:solidFill>
            <a:srgbClr val="FFFFFF"/>
          </a:solidFill>
        </p:spPr>
      </p:sp>
      <p:sp>
        <p:nvSpPr>
          <p:cNvPr id="5" name="AutoShape 5"/>
          <p:cNvSpPr/>
          <p:nvPr/>
        </p:nvSpPr>
        <p:spPr>
          <a:xfrm>
            <a:off x="1028700" y="1814529"/>
            <a:ext cx="16230600" cy="169519"/>
          </a:xfrm>
          <a:prstGeom prst="rect">
            <a:avLst/>
          </a:prstGeom>
          <a:solidFill>
            <a:srgbClr val="FFFFFF"/>
          </a:solidFill>
        </p:spPr>
      </p:sp>
      <p:sp>
        <p:nvSpPr>
          <p:cNvPr id="6" name="TextBox 6"/>
          <p:cNvSpPr txBox="1"/>
          <p:nvPr/>
        </p:nvSpPr>
        <p:spPr>
          <a:xfrm>
            <a:off x="2027703" y="3699027"/>
            <a:ext cx="14232593" cy="952505"/>
          </a:xfrm>
          <a:prstGeom prst="rect">
            <a:avLst/>
          </a:prstGeom>
        </p:spPr>
        <p:txBody>
          <a:bodyPr lIns="0" tIns="0" rIns="0" bIns="0" rtlCol="0" anchor="t">
            <a:spAutoFit/>
          </a:bodyPr>
          <a:lstStyle/>
          <a:p>
            <a:pPr algn="ctr">
              <a:lnSpc>
                <a:spcPts val="6900"/>
              </a:lnSpc>
            </a:pPr>
            <a:r>
              <a:rPr lang="en-US" sz="7500" b="1" spc="-442">
                <a:solidFill>
                  <a:srgbClr val="FFFFFF"/>
                </a:solidFill>
                <a:latin typeface="Montserrat Ultra-Bold"/>
                <a:ea typeface="Montserrat Ultra-Bold"/>
                <a:cs typeface="Montserrat Ultra-Bold"/>
                <a:sym typeface="Montserrat Ultra-Bold"/>
              </a:rPr>
              <a:t>DATA VISUALIZATION</a:t>
            </a:r>
          </a:p>
        </p:txBody>
      </p:sp>
      <p:sp>
        <p:nvSpPr>
          <p:cNvPr id="7" name="TextBox 7"/>
          <p:cNvSpPr txBox="1"/>
          <p:nvPr/>
        </p:nvSpPr>
        <p:spPr>
          <a:xfrm>
            <a:off x="3831506" y="4872037"/>
            <a:ext cx="10624989" cy="967105"/>
          </a:xfrm>
          <a:prstGeom prst="rect">
            <a:avLst/>
          </a:prstGeom>
        </p:spPr>
        <p:txBody>
          <a:bodyPr lIns="0" tIns="0" rIns="0" bIns="0" rtlCol="0" anchor="t">
            <a:spAutoFit/>
          </a:bodyPr>
          <a:lstStyle/>
          <a:p>
            <a:pPr algn="ctr">
              <a:lnSpc>
                <a:spcPts val="3919"/>
              </a:lnSpc>
            </a:pPr>
            <a:r>
              <a:rPr lang="en-US" sz="2799" b="1" i="1" spc="-165">
                <a:solidFill>
                  <a:srgbClr val="FFFFFF"/>
                </a:solidFill>
                <a:latin typeface="Montserrat Ultra-Bold Italics"/>
                <a:ea typeface="Montserrat Ultra-Bold Italics"/>
                <a:cs typeface="Montserrat Ultra-Bold Italics"/>
                <a:sym typeface="Montserrat Ultra-Bold Italics"/>
              </a:rPr>
              <a:t>NEW FEATURES</a:t>
            </a:r>
          </a:p>
          <a:p>
            <a:pPr algn="ctr">
              <a:lnSpc>
                <a:spcPts val="3919"/>
              </a:lnSpc>
              <a:spcBef>
                <a:spcPct val="0"/>
              </a:spcBef>
            </a:pPr>
            <a:r>
              <a:rPr lang="en-US" sz="2799" b="1" i="1" spc="-165">
                <a:solidFill>
                  <a:srgbClr val="FFFFFF"/>
                </a:solidFill>
                <a:latin typeface="Montserrat Ultra-Bold Italics"/>
                <a:ea typeface="Montserrat Ultra-Bold Italics"/>
                <a:cs typeface="Montserrat Ultra-Bold Italics"/>
                <a:sym typeface="Montserrat Ultra-Bold Italics"/>
              </a:rPr>
              <a:t>UNCOVERING KEY FACTORS INFLUENCING STARTUP SUCCESS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442040" y="1118615"/>
            <a:ext cx="12029622" cy="4917108"/>
          </a:xfrm>
          <a:custGeom>
            <a:avLst/>
            <a:gdLst/>
            <a:ahLst/>
            <a:cxnLst/>
            <a:rect l="l" t="t" r="r" b="b"/>
            <a:pathLst>
              <a:path w="12029622" h="4917108">
                <a:moveTo>
                  <a:pt x="0" y="0"/>
                </a:moveTo>
                <a:lnTo>
                  <a:pt x="12029622" y="0"/>
                </a:lnTo>
                <a:lnTo>
                  <a:pt x="12029622" y="4917108"/>
                </a:lnTo>
                <a:lnTo>
                  <a:pt x="0" y="4917108"/>
                </a:lnTo>
                <a:lnTo>
                  <a:pt x="0" y="0"/>
                </a:lnTo>
                <a:close/>
              </a:path>
            </a:pathLst>
          </a:custGeom>
          <a:blipFill>
            <a:blip r:embed="rId2"/>
            <a:stretch>
              <a:fillRect/>
            </a:stretch>
          </a:blipFill>
        </p:spPr>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sp>
        <p:nvSpPr>
          <p:cNvPr id="6" name="TextBox 6"/>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DISTRIBUTION OF TIME TO FIRST FUNDING</a:t>
            </a:r>
          </a:p>
        </p:txBody>
      </p:sp>
      <p:sp>
        <p:nvSpPr>
          <p:cNvPr id="7" name="TextBox 7"/>
          <p:cNvSpPr txBox="1"/>
          <p:nvPr/>
        </p:nvSpPr>
        <p:spPr>
          <a:xfrm>
            <a:off x="995822" y="7416165"/>
            <a:ext cx="16240125" cy="1842135"/>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The majority of startups receive their </a:t>
            </a:r>
            <a:r>
              <a:rPr lang="en-US" sz="2100" b="1" spc="42">
                <a:solidFill>
                  <a:srgbClr val="000000"/>
                </a:solidFill>
                <a:latin typeface="Montserrat Bold"/>
                <a:ea typeface="Montserrat Bold"/>
                <a:cs typeface="Montserrat Bold"/>
                <a:sym typeface="Montserrat Bold"/>
              </a:rPr>
              <a:t>first funding within the first 1000 days (3 years)</a:t>
            </a:r>
            <a:r>
              <a:rPr lang="en-US" sz="2100" spc="42">
                <a:solidFill>
                  <a:srgbClr val="000000"/>
                </a:solidFill>
                <a:latin typeface="Montserrat"/>
                <a:ea typeface="Montserrat"/>
                <a:cs typeface="Montserrat"/>
                <a:sym typeface="Montserrat"/>
              </a:rPr>
              <a:t>, this show typical early-stage funding cycle where investors back startups soon after founding.</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After (3 to 5 years), the number of startups receiving first funding drops sharply, this suggests that if startups don’t raise early, it becomes increasingly difficult to attract investors.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There are rare cases where startups secure funding after 5000-8000 days (14years)</a:t>
            </a:r>
          </a:p>
        </p:txBody>
      </p:sp>
      <p:sp>
        <p:nvSpPr>
          <p:cNvPr id="8" name="TextBox 8"/>
          <p:cNvSpPr txBox="1"/>
          <p:nvPr/>
        </p:nvSpPr>
        <p:spPr>
          <a:xfrm>
            <a:off x="548072" y="6883448"/>
            <a:ext cx="17034867" cy="308004"/>
          </a:xfrm>
          <a:prstGeom prst="rect">
            <a:avLst/>
          </a:prstGeom>
        </p:spPr>
        <p:txBody>
          <a:bodyPr lIns="0" tIns="0" rIns="0" bIns="0" rtlCol="0" anchor="t">
            <a:spAutoFit/>
          </a:bodyPr>
          <a:lstStyle/>
          <a:p>
            <a:pPr algn="l">
              <a:lnSpc>
                <a:spcPts val="2597"/>
              </a:lnSpc>
              <a:spcBef>
                <a:spcPct val="0"/>
              </a:spcBef>
            </a:pPr>
            <a:r>
              <a:rPr lang="en-US" sz="1997" b="1" i="1" spc="39">
                <a:solidFill>
                  <a:srgbClr val="000000"/>
                </a:solidFill>
                <a:latin typeface="Montserrat Bold Italics"/>
                <a:ea typeface="Montserrat Bold Italics"/>
                <a:cs typeface="Montserrat Bold Italics"/>
                <a:sym typeface="Montserrat Bold Italics"/>
              </a:rPr>
              <a:t>First Funding refers to the number of days elapsed from the company's founded until it secures its initial round of funding.</a:t>
            </a:r>
          </a:p>
        </p:txBody>
      </p:sp>
      <p:sp>
        <p:nvSpPr>
          <p:cNvPr id="9" name="TextBox 9"/>
          <p:cNvSpPr txBox="1"/>
          <p:nvPr/>
        </p:nvSpPr>
        <p:spPr>
          <a:xfrm>
            <a:off x="1083120" y="9415907"/>
            <a:ext cx="16152827" cy="343912"/>
          </a:xfrm>
          <a:prstGeom prst="rect">
            <a:avLst/>
          </a:prstGeom>
        </p:spPr>
        <p:txBody>
          <a:bodyPr lIns="0" tIns="0" rIns="0" bIns="0" rtlCol="0" anchor="t">
            <a:spAutoFit/>
          </a:bodyPr>
          <a:lstStyle/>
          <a:p>
            <a:pPr algn="l">
              <a:lnSpc>
                <a:spcPts val="2821"/>
              </a:lnSpc>
              <a:spcBef>
                <a:spcPct val="0"/>
              </a:spcBef>
            </a:pPr>
            <a:r>
              <a:rPr lang="en-US" sz="2170" b="1" spc="43">
                <a:solidFill>
                  <a:srgbClr val="000000"/>
                </a:solidFill>
                <a:latin typeface="Montserrat Bold"/>
                <a:ea typeface="Montserrat Bold"/>
                <a:cs typeface="Montserrat Bold"/>
                <a:sym typeface="Montserrat Bold"/>
              </a:rPr>
              <a:t>The Average Time to First Funding for Startups : is 884 days or 2.42 Years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549233" y="1271214"/>
            <a:ext cx="12315234" cy="4926093"/>
          </a:xfrm>
          <a:custGeom>
            <a:avLst/>
            <a:gdLst/>
            <a:ahLst/>
            <a:cxnLst/>
            <a:rect l="l" t="t" r="r" b="b"/>
            <a:pathLst>
              <a:path w="12315234" h="4926093">
                <a:moveTo>
                  <a:pt x="0" y="0"/>
                </a:moveTo>
                <a:lnTo>
                  <a:pt x="12315234" y="0"/>
                </a:lnTo>
                <a:lnTo>
                  <a:pt x="12315234" y="4926094"/>
                </a:lnTo>
                <a:lnTo>
                  <a:pt x="0" y="4926094"/>
                </a:lnTo>
                <a:lnTo>
                  <a:pt x="0" y="0"/>
                </a:lnTo>
                <a:close/>
              </a:path>
            </a:pathLst>
          </a:custGeom>
          <a:blipFill>
            <a:blip r:embed="rId2"/>
            <a:stretch>
              <a:fillRect/>
            </a:stretch>
          </a:blipFill>
        </p:spPr>
      </p:sp>
      <p:sp>
        <p:nvSpPr>
          <p:cNvPr id="3" name="Freeform 3"/>
          <p:cNvSpPr/>
          <p:nvPr/>
        </p:nvSpPr>
        <p:spPr>
          <a:xfrm>
            <a:off x="1028700" y="6197308"/>
            <a:ext cx="7412881" cy="972941"/>
          </a:xfrm>
          <a:custGeom>
            <a:avLst/>
            <a:gdLst/>
            <a:ahLst/>
            <a:cxnLst/>
            <a:rect l="l" t="t" r="r" b="b"/>
            <a:pathLst>
              <a:path w="7412881" h="972941">
                <a:moveTo>
                  <a:pt x="0" y="0"/>
                </a:moveTo>
                <a:lnTo>
                  <a:pt x="7412881" y="0"/>
                </a:lnTo>
                <a:lnTo>
                  <a:pt x="7412881" y="972940"/>
                </a:lnTo>
                <a:lnTo>
                  <a:pt x="0" y="972940"/>
                </a:lnTo>
                <a:lnTo>
                  <a:pt x="0" y="0"/>
                </a:lnTo>
                <a:close/>
              </a:path>
            </a:pathLst>
          </a:custGeom>
          <a:blipFill>
            <a:blip r:embed="rId3"/>
            <a:stretch>
              <a:fillRect/>
            </a:stretch>
          </a:blipFill>
        </p:spPr>
      </p:sp>
      <p:sp>
        <p:nvSpPr>
          <p:cNvPr id="4" name="AutoShape 4"/>
          <p:cNvSpPr/>
          <p:nvPr/>
        </p:nvSpPr>
        <p:spPr>
          <a:xfrm rot="-1753206">
            <a:off x="-1113304" y="4354356"/>
            <a:ext cx="25783492" cy="9586163"/>
          </a:xfrm>
          <a:prstGeom prst="rect">
            <a:avLst/>
          </a:prstGeom>
          <a:solidFill>
            <a:srgbClr val="545454">
              <a:alpha val="4706"/>
            </a:srgbClr>
          </a:solidFill>
        </p:spPr>
      </p:sp>
      <p:sp>
        <p:nvSpPr>
          <p:cNvPr id="5" name="AutoShape 5"/>
          <p:cNvSpPr/>
          <p:nvPr/>
        </p:nvSpPr>
        <p:spPr>
          <a:xfrm>
            <a:off x="1028700" y="10029064"/>
            <a:ext cx="16230600" cy="913654"/>
          </a:xfrm>
          <a:prstGeom prst="rect">
            <a:avLst/>
          </a:prstGeom>
          <a:solidFill>
            <a:srgbClr val="213559"/>
          </a:solidFill>
        </p:spPr>
      </p:sp>
      <p:sp>
        <p:nvSpPr>
          <p:cNvPr id="6" name="AutoShape 6"/>
          <p:cNvSpPr/>
          <p:nvPr/>
        </p:nvSpPr>
        <p:spPr>
          <a:xfrm>
            <a:off x="1028700" y="-675827"/>
            <a:ext cx="16230600" cy="937987"/>
          </a:xfrm>
          <a:prstGeom prst="rect">
            <a:avLst/>
          </a:prstGeom>
          <a:solidFill>
            <a:srgbClr val="213559"/>
          </a:solidFill>
        </p:spPr>
      </p:sp>
      <p:sp>
        <p:nvSpPr>
          <p:cNvPr id="7" name="TextBox 7"/>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FIRST FUNDING VS ACQUIRED STARTUP</a:t>
            </a:r>
          </a:p>
        </p:txBody>
      </p:sp>
      <p:sp>
        <p:nvSpPr>
          <p:cNvPr id="8" name="TextBox 8"/>
          <p:cNvSpPr txBox="1"/>
          <p:nvPr/>
        </p:nvSpPr>
        <p:spPr>
          <a:xfrm>
            <a:off x="602089" y="7929056"/>
            <a:ext cx="17083822" cy="1842135"/>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Faster funding lead to higher survival, </a:t>
            </a:r>
            <a:r>
              <a:rPr lang="en-US" sz="2100" spc="42">
                <a:solidFill>
                  <a:srgbClr val="000000"/>
                </a:solidFill>
                <a:latin typeface="Montserrat"/>
                <a:ea typeface="Montserrat"/>
                <a:cs typeface="Montserrat"/>
                <a:sym typeface="Montserrat"/>
              </a:rPr>
              <a:t>since Acquired startups tend to secure funding earlier than those that closed. </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Late funding increases risk of closure, </a:t>
            </a:r>
            <a:r>
              <a:rPr lang="en-US" sz="2100" spc="42">
                <a:solidFill>
                  <a:srgbClr val="000000"/>
                </a:solidFill>
                <a:latin typeface="Montserrat"/>
                <a:ea typeface="Montserrat"/>
                <a:cs typeface="Montserrat"/>
                <a:sym typeface="Montserrat"/>
              </a:rPr>
              <a:t>since Closed startups show much more variability and delays in funding that could reduce survival chances.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Extreme cases of delayed funding (8000+ days) are heavily skewed toward Closed startups, reinforcing the idea that </a:t>
            </a:r>
            <a:r>
              <a:rPr lang="en-US" sz="2100" b="1" spc="42">
                <a:solidFill>
                  <a:srgbClr val="000000"/>
                </a:solidFill>
                <a:latin typeface="Montserrat Bold"/>
                <a:ea typeface="Montserrat Bold"/>
                <a:cs typeface="Montserrat Bold"/>
                <a:sym typeface="Montserrat Bold"/>
              </a:rPr>
              <a:t>funding timing is critical.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9575487" y="1952592"/>
            <a:ext cx="8712513" cy="3696042"/>
          </a:xfrm>
          <a:custGeom>
            <a:avLst/>
            <a:gdLst/>
            <a:ahLst/>
            <a:cxnLst/>
            <a:rect l="l" t="t" r="r" b="b"/>
            <a:pathLst>
              <a:path w="8712513" h="3696042">
                <a:moveTo>
                  <a:pt x="0" y="0"/>
                </a:moveTo>
                <a:lnTo>
                  <a:pt x="8712513" y="0"/>
                </a:lnTo>
                <a:lnTo>
                  <a:pt x="8712513" y="3696042"/>
                </a:lnTo>
                <a:lnTo>
                  <a:pt x="0" y="3696042"/>
                </a:lnTo>
                <a:lnTo>
                  <a:pt x="0" y="0"/>
                </a:lnTo>
                <a:close/>
              </a:path>
            </a:pathLst>
          </a:custGeom>
          <a:blipFill>
            <a:blip r:embed="rId2"/>
            <a:stretch>
              <a:fillRect t="-14442" b="-179"/>
            </a:stretch>
          </a:blipFill>
        </p:spPr>
      </p:sp>
      <p:sp>
        <p:nvSpPr>
          <p:cNvPr id="6" name="Freeform 6"/>
          <p:cNvSpPr/>
          <p:nvPr/>
        </p:nvSpPr>
        <p:spPr>
          <a:xfrm>
            <a:off x="481946" y="1839779"/>
            <a:ext cx="8662054" cy="3808855"/>
          </a:xfrm>
          <a:custGeom>
            <a:avLst/>
            <a:gdLst/>
            <a:ahLst/>
            <a:cxnLst/>
            <a:rect l="l" t="t" r="r" b="b"/>
            <a:pathLst>
              <a:path w="8662054" h="3808855">
                <a:moveTo>
                  <a:pt x="0" y="0"/>
                </a:moveTo>
                <a:lnTo>
                  <a:pt x="8662054" y="0"/>
                </a:lnTo>
                <a:lnTo>
                  <a:pt x="8662054" y="3808855"/>
                </a:lnTo>
                <a:lnTo>
                  <a:pt x="0" y="3808855"/>
                </a:lnTo>
                <a:lnTo>
                  <a:pt x="0" y="0"/>
                </a:lnTo>
                <a:close/>
              </a:path>
            </a:pathLst>
          </a:custGeom>
          <a:blipFill>
            <a:blip r:embed="rId3"/>
            <a:stretch>
              <a:fillRect t="-10866"/>
            </a:stretch>
          </a:blipFill>
        </p:spPr>
      </p:sp>
      <p:sp>
        <p:nvSpPr>
          <p:cNvPr id="7" name="TextBox 7"/>
          <p:cNvSpPr txBox="1"/>
          <p:nvPr/>
        </p:nvSpPr>
        <p:spPr>
          <a:xfrm>
            <a:off x="481946" y="1057275"/>
            <a:ext cx="8666817" cy="417432"/>
          </a:xfrm>
          <a:prstGeom prst="rect">
            <a:avLst/>
          </a:prstGeom>
        </p:spPr>
        <p:txBody>
          <a:bodyPr lIns="0" tIns="0" rIns="0" bIns="0" rtlCol="0" anchor="t">
            <a:spAutoFit/>
          </a:bodyPr>
          <a:lstStyle/>
          <a:p>
            <a:pPr algn="ctr">
              <a:lnSpc>
                <a:spcPts val="1611"/>
              </a:lnSpc>
            </a:pPr>
            <a:r>
              <a:rPr lang="en-US" sz="1644" b="1" spc="-97">
                <a:solidFill>
                  <a:srgbClr val="545454"/>
                </a:solidFill>
                <a:latin typeface="Montserrat Ultra-Bold"/>
                <a:ea typeface="Montserrat Ultra-Bold"/>
                <a:cs typeface="Montserrat Ultra-Bold"/>
                <a:sym typeface="Montserrat Ultra-Bold"/>
              </a:rPr>
              <a:t>CORRELATION BETWEEN AGE_FIRST_FUNDING_YEAR AND AGE_LAST_FUNDING_YEAR</a:t>
            </a:r>
          </a:p>
        </p:txBody>
      </p:sp>
      <p:sp>
        <p:nvSpPr>
          <p:cNvPr id="8" name="TextBox 8"/>
          <p:cNvSpPr txBox="1"/>
          <p:nvPr/>
        </p:nvSpPr>
        <p:spPr>
          <a:xfrm>
            <a:off x="481946" y="6958965"/>
            <a:ext cx="17505671" cy="3328035"/>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Strong positive correlation between age_first_funding_year and age_last_funding_year,</a:t>
            </a:r>
            <a:r>
              <a:rPr lang="en-US" sz="2100" spc="42">
                <a:solidFill>
                  <a:srgbClr val="000000"/>
                </a:solidFill>
                <a:latin typeface="Montserrat"/>
                <a:ea typeface="Montserrat"/>
                <a:cs typeface="Montserrat"/>
                <a:sym typeface="Montserrat"/>
              </a:rPr>
              <a:t> means that receive funding earlier in their lifecycle also tend to continue raising funds for a longer period.</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Some startups stretch far along the Y-axis, showing that they raised first funding early but continued fundraising for many years, showing long-term growth and sustainability.</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Early access to funding doesn’t just help survival, t enables startups to stay in the funding cycle longer</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Strong positive Correlation between age_first_milestone_year and age_last_milestone_year</a:t>
            </a:r>
            <a:r>
              <a:rPr lang="en-US" sz="2100" spc="42">
                <a:solidFill>
                  <a:srgbClr val="000000"/>
                </a:solidFill>
                <a:latin typeface="Montserrat"/>
                <a:ea typeface="Montserrat"/>
                <a:cs typeface="Montserrat"/>
                <a:sym typeface="Montserrat"/>
              </a:rPr>
              <a:t>, can lead the Startups that hit their first milestones quickly after founding are more likely to maintain progress and attract later milestones.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Startups without early funding tend to struggle in both attracting later rounds and achieving long-term milestones.</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
        <p:nvSpPr>
          <p:cNvPr id="9" name="TextBox 9"/>
          <p:cNvSpPr txBox="1"/>
          <p:nvPr/>
        </p:nvSpPr>
        <p:spPr>
          <a:xfrm>
            <a:off x="9621183" y="1057275"/>
            <a:ext cx="8666817" cy="417432"/>
          </a:xfrm>
          <a:prstGeom prst="rect">
            <a:avLst/>
          </a:prstGeom>
        </p:spPr>
        <p:txBody>
          <a:bodyPr lIns="0" tIns="0" rIns="0" bIns="0" rtlCol="0" anchor="t">
            <a:spAutoFit/>
          </a:bodyPr>
          <a:lstStyle/>
          <a:p>
            <a:pPr algn="ctr">
              <a:lnSpc>
                <a:spcPts val="1611"/>
              </a:lnSpc>
            </a:pPr>
            <a:r>
              <a:rPr lang="en-US" sz="1644" b="1" spc="-97">
                <a:solidFill>
                  <a:srgbClr val="545454"/>
                </a:solidFill>
                <a:latin typeface="Montserrat Ultra-Bold"/>
                <a:ea typeface="Montserrat Ultra-Bold"/>
                <a:cs typeface="Montserrat Ultra-Bold"/>
                <a:sym typeface="Montserrat Ultra-Bold"/>
              </a:rPr>
              <a:t>CORRELATION BETWEEN AGE_FIRST_MILESTONE_YEAR AND AGE_LAST_MILESTONE_YEAR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pic>
        <p:nvPicPr>
          <p:cNvPr id="5" name="Picture 5"/>
          <p:cNvPicPr>
            <a:picLocks noChangeAspect="1"/>
          </p:cNvPicPr>
          <p:nvPr/>
        </p:nvPicPr>
        <p:blipFill>
          <a:blip r:embed="rId2"/>
          <a:stretch>
            <a:fillRect/>
          </a:stretch>
        </p:blipFill>
        <p:spPr>
          <a:xfrm>
            <a:off x="-616160" y="1079910"/>
            <a:ext cx="10647448" cy="6499074"/>
          </a:xfrm>
          <a:prstGeom prst="rect">
            <a:avLst/>
          </a:prstGeom>
        </p:spPr>
      </p:pic>
      <p:sp>
        <p:nvSpPr>
          <p:cNvPr id="6" name="TextBox 6"/>
          <p:cNvSpPr txBox="1"/>
          <p:nvPr/>
        </p:nvSpPr>
        <p:spPr>
          <a:xfrm>
            <a:off x="2452639" y="711200"/>
            <a:ext cx="13382721" cy="329819"/>
          </a:xfrm>
          <a:prstGeom prst="rect">
            <a:avLst/>
          </a:prstGeom>
        </p:spPr>
        <p:txBody>
          <a:bodyPr lIns="0" tIns="0" rIns="0" bIns="0" rtlCol="0" anchor="t">
            <a:spAutoFit/>
          </a:bodyPr>
          <a:lstStyle/>
          <a:p>
            <a:pPr algn="ctr">
              <a:lnSpc>
                <a:spcPts val="2547"/>
              </a:lnSpc>
            </a:pPr>
            <a:r>
              <a:rPr lang="en-US" sz="2599" b="1" spc="-153">
                <a:solidFill>
                  <a:srgbClr val="545454"/>
                </a:solidFill>
                <a:latin typeface="Montserrat Ultra-Bold"/>
                <a:ea typeface="Montserrat Ultra-Bold"/>
                <a:cs typeface="Montserrat Ultra-Bold"/>
                <a:sym typeface="Montserrat Ultra-Bold"/>
              </a:rPr>
              <a:t>HOW LONG (IN YEARS) A STARTUP HAS BEEN ACTIVELY RAISING FUNDS?</a:t>
            </a:r>
          </a:p>
        </p:txBody>
      </p:sp>
      <p:sp>
        <p:nvSpPr>
          <p:cNvPr id="7" name="TextBox 7"/>
          <p:cNvSpPr txBox="1"/>
          <p:nvPr/>
        </p:nvSpPr>
        <p:spPr>
          <a:xfrm>
            <a:off x="1028700" y="7072504"/>
            <a:ext cx="16230600" cy="295656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Funding_age = 0 </a:t>
            </a:r>
            <a:r>
              <a:rPr lang="en-US" sz="2100" spc="42">
                <a:solidFill>
                  <a:srgbClr val="000000"/>
                </a:solidFill>
                <a:latin typeface="Montserrat"/>
                <a:ea typeface="Montserrat"/>
                <a:cs typeface="Montserrat"/>
                <a:sym typeface="Montserrat"/>
              </a:rPr>
              <a:t>→ The startup only raised money once (first and last funding happened in the same year).</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Funding_age &gt; 0</a:t>
            </a:r>
            <a:r>
              <a:rPr lang="en-US" sz="2100" spc="42">
                <a:solidFill>
                  <a:srgbClr val="000000"/>
                </a:solidFill>
                <a:latin typeface="Montserrat"/>
                <a:ea typeface="Montserrat"/>
                <a:cs typeface="Montserrat"/>
                <a:sym typeface="Montserrat"/>
              </a:rPr>
              <a:t> → The startup had multiple funding rounds spread across time, so it was able to attract investors over several years.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Longer funding_age → Could indicate sustained investor interest, growth, or a longer fundraising lifecycle.</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Shorter funding_age → Could suggest: the startup either got acquired/closed soon after raising,Or it raised a big round early and didn’t need additional funding,Or it failed to attract follow-up funding.</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Average Startups actively raising funds is : 1.70 years</a:t>
            </a:r>
          </a:p>
          <a:p>
            <a:pPr algn="just">
              <a:lnSpc>
                <a:spcPts val="2940"/>
              </a:lnSpc>
              <a:spcBef>
                <a:spcPct val="0"/>
              </a:spcBef>
            </a:pPr>
            <a:endParaRPr lang="en-US" sz="2100" b="1" spc="42">
              <a:solidFill>
                <a:srgbClr val="000000"/>
              </a:solidFill>
              <a:latin typeface="Montserrat Bold"/>
              <a:ea typeface="Montserrat Bold"/>
              <a:cs typeface="Montserrat Bold"/>
              <a:sym typeface="Montserrat Bold"/>
            </a:endParaRPr>
          </a:p>
        </p:txBody>
      </p:sp>
      <p:sp>
        <p:nvSpPr>
          <p:cNvPr id="8" name="TextBox 8"/>
          <p:cNvSpPr txBox="1"/>
          <p:nvPr/>
        </p:nvSpPr>
        <p:spPr>
          <a:xfrm>
            <a:off x="1184260" y="1494490"/>
            <a:ext cx="6509668" cy="335280"/>
          </a:xfrm>
          <a:prstGeom prst="rect">
            <a:avLst/>
          </a:prstGeom>
        </p:spPr>
        <p:txBody>
          <a:bodyPr lIns="0" tIns="0" rIns="0" bIns="0" rtlCol="0" anchor="t">
            <a:spAutoFit/>
          </a:bodyPr>
          <a:lstStyle/>
          <a:p>
            <a:pPr algn="ctr">
              <a:lnSpc>
                <a:spcPts val="2730"/>
              </a:lnSpc>
              <a:spcBef>
                <a:spcPct val="0"/>
              </a:spcBef>
            </a:pPr>
            <a:r>
              <a:rPr lang="en-US" sz="2100" b="1" spc="42">
                <a:solidFill>
                  <a:srgbClr val="000000"/>
                </a:solidFill>
                <a:latin typeface="Montserrat Ultra-Bold"/>
                <a:ea typeface="Montserrat Ultra-Bold"/>
                <a:cs typeface="Montserrat Ultra-Bold"/>
                <a:sym typeface="Montserrat Ultra-Bold"/>
              </a:rPr>
              <a:t>Funding Age Overview of Acquired Startups</a:t>
            </a:r>
          </a:p>
        </p:txBody>
      </p:sp>
      <p:pic>
        <p:nvPicPr>
          <p:cNvPr id="9" name="Picture 9"/>
          <p:cNvPicPr>
            <a:picLocks noChangeAspect="1"/>
          </p:cNvPicPr>
          <p:nvPr/>
        </p:nvPicPr>
        <p:blipFill>
          <a:blip r:embed="rId3"/>
          <a:stretch>
            <a:fillRect/>
          </a:stretch>
        </p:blipFill>
        <p:spPr>
          <a:xfrm>
            <a:off x="8655314" y="1141121"/>
            <a:ext cx="9905422" cy="6469968"/>
          </a:xfrm>
          <a:prstGeom prst="rect">
            <a:avLst/>
          </a:prstGeom>
        </p:spPr>
      </p:pic>
      <p:sp>
        <p:nvSpPr>
          <p:cNvPr id="10" name="TextBox 10"/>
          <p:cNvSpPr txBox="1"/>
          <p:nvPr/>
        </p:nvSpPr>
        <p:spPr>
          <a:xfrm>
            <a:off x="10703535" y="1494490"/>
            <a:ext cx="6165577" cy="335280"/>
          </a:xfrm>
          <a:prstGeom prst="rect">
            <a:avLst/>
          </a:prstGeom>
        </p:spPr>
        <p:txBody>
          <a:bodyPr lIns="0" tIns="0" rIns="0" bIns="0" rtlCol="0" anchor="t">
            <a:spAutoFit/>
          </a:bodyPr>
          <a:lstStyle/>
          <a:p>
            <a:pPr algn="ctr">
              <a:lnSpc>
                <a:spcPts val="2730"/>
              </a:lnSpc>
              <a:spcBef>
                <a:spcPct val="0"/>
              </a:spcBef>
            </a:pPr>
            <a:r>
              <a:rPr lang="en-US" sz="2100" b="1" spc="42">
                <a:solidFill>
                  <a:srgbClr val="000000"/>
                </a:solidFill>
                <a:latin typeface="Montserrat Ultra-Bold"/>
                <a:ea typeface="Montserrat Ultra-Bold"/>
                <a:cs typeface="Montserrat Ultra-Bold"/>
                <a:sym typeface="Montserrat Ultra-Bold"/>
              </a:rPr>
              <a:t>Funding Age Overview of Closed Startups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337265" y="1028700"/>
            <a:ext cx="8666399" cy="4701521"/>
          </a:xfrm>
          <a:custGeom>
            <a:avLst/>
            <a:gdLst/>
            <a:ahLst/>
            <a:cxnLst/>
            <a:rect l="l" t="t" r="r" b="b"/>
            <a:pathLst>
              <a:path w="8666399" h="4701521">
                <a:moveTo>
                  <a:pt x="0" y="0"/>
                </a:moveTo>
                <a:lnTo>
                  <a:pt x="8666398" y="0"/>
                </a:lnTo>
                <a:lnTo>
                  <a:pt x="8666398" y="4701521"/>
                </a:lnTo>
                <a:lnTo>
                  <a:pt x="0" y="4701521"/>
                </a:lnTo>
                <a:lnTo>
                  <a:pt x="0" y="0"/>
                </a:lnTo>
                <a:close/>
              </a:path>
            </a:pathLst>
          </a:custGeom>
          <a:blipFill>
            <a:blip r:embed="rId2"/>
            <a:stretch>
              <a:fillRect/>
            </a:stretch>
          </a:blipFill>
        </p:spPr>
      </p:sp>
      <p:sp>
        <p:nvSpPr>
          <p:cNvPr id="3" name="Freeform 3"/>
          <p:cNvSpPr/>
          <p:nvPr/>
        </p:nvSpPr>
        <p:spPr>
          <a:xfrm>
            <a:off x="1028700" y="5730221"/>
            <a:ext cx="6475344" cy="874171"/>
          </a:xfrm>
          <a:custGeom>
            <a:avLst/>
            <a:gdLst/>
            <a:ahLst/>
            <a:cxnLst/>
            <a:rect l="l" t="t" r="r" b="b"/>
            <a:pathLst>
              <a:path w="6475344" h="874171">
                <a:moveTo>
                  <a:pt x="0" y="0"/>
                </a:moveTo>
                <a:lnTo>
                  <a:pt x="6475344" y="0"/>
                </a:lnTo>
                <a:lnTo>
                  <a:pt x="6475344" y="874172"/>
                </a:lnTo>
                <a:lnTo>
                  <a:pt x="0" y="874172"/>
                </a:lnTo>
                <a:lnTo>
                  <a:pt x="0" y="0"/>
                </a:lnTo>
                <a:close/>
              </a:path>
            </a:pathLst>
          </a:custGeom>
          <a:blipFill>
            <a:blip r:embed="rId3"/>
            <a:stretch>
              <a:fillRect/>
            </a:stretch>
          </a:blipFill>
        </p:spPr>
      </p:sp>
      <p:sp>
        <p:nvSpPr>
          <p:cNvPr id="4" name="AutoShape 4"/>
          <p:cNvSpPr/>
          <p:nvPr/>
        </p:nvSpPr>
        <p:spPr>
          <a:xfrm rot="-1753206">
            <a:off x="-1113304" y="4354356"/>
            <a:ext cx="25783492" cy="9586163"/>
          </a:xfrm>
          <a:prstGeom prst="rect">
            <a:avLst/>
          </a:prstGeom>
          <a:solidFill>
            <a:srgbClr val="545454">
              <a:alpha val="4706"/>
            </a:srgbClr>
          </a:solidFill>
        </p:spPr>
      </p:sp>
      <p:sp>
        <p:nvSpPr>
          <p:cNvPr id="5" name="AutoShape 5"/>
          <p:cNvSpPr/>
          <p:nvPr/>
        </p:nvSpPr>
        <p:spPr>
          <a:xfrm>
            <a:off x="1028700" y="10029064"/>
            <a:ext cx="16230600" cy="913654"/>
          </a:xfrm>
          <a:prstGeom prst="rect">
            <a:avLst/>
          </a:prstGeom>
          <a:solidFill>
            <a:srgbClr val="213559"/>
          </a:solidFill>
        </p:spPr>
      </p:sp>
      <p:sp>
        <p:nvSpPr>
          <p:cNvPr id="6" name="AutoShape 6"/>
          <p:cNvSpPr/>
          <p:nvPr/>
        </p:nvSpPr>
        <p:spPr>
          <a:xfrm>
            <a:off x="1028700" y="-675827"/>
            <a:ext cx="16230600" cy="937987"/>
          </a:xfrm>
          <a:prstGeom prst="rect">
            <a:avLst/>
          </a:prstGeom>
          <a:solidFill>
            <a:srgbClr val="213559"/>
          </a:solidFill>
        </p:spPr>
      </p:sp>
      <p:sp>
        <p:nvSpPr>
          <p:cNvPr id="7" name="TextBox 7"/>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FUNDING AGE VS ACQUIRED STARTUP</a:t>
            </a:r>
          </a:p>
        </p:txBody>
      </p:sp>
      <p:sp>
        <p:nvSpPr>
          <p:cNvPr id="8" name="TextBox 8"/>
          <p:cNvSpPr txBox="1"/>
          <p:nvPr/>
        </p:nvSpPr>
        <p:spPr>
          <a:xfrm>
            <a:off x="602089" y="6633661"/>
            <a:ext cx="17083822" cy="3328035"/>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Average fundraising Acquired = 2.0269 and Closed = 1.0868, </a:t>
            </a:r>
            <a:r>
              <a:rPr lang="en-US" sz="2100" spc="42">
                <a:solidFill>
                  <a:srgbClr val="000000"/>
                </a:solidFill>
                <a:latin typeface="Montserrat"/>
                <a:ea typeface="Montserrat"/>
                <a:cs typeface="Montserrat"/>
                <a:sym typeface="Montserrat"/>
              </a:rPr>
              <a:t>Suggests that reaching at least ~2 years of sustained fundraising increases the probability</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Acquired startups fundraise longer with Median 1.61 years, while for Closed startup is 0 years, this shows many Closed startups never fundraised</a:t>
            </a:r>
          </a:p>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Closed startups mostly avoid or fail at fundraising,</a:t>
            </a:r>
            <a:r>
              <a:rPr lang="en-US" sz="2100" spc="42">
                <a:solidFill>
                  <a:srgbClr val="000000"/>
                </a:solidFill>
                <a:latin typeface="Montserrat"/>
                <a:ea typeface="Montserrat"/>
                <a:cs typeface="Montserrat"/>
                <a:sym typeface="Montserrat"/>
              </a:rPr>
              <a:t> while Acquired startups typically engage in longer, more persistent fundraising cycles.</a:t>
            </a:r>
          </a:p>
          <a:p>
            <a:pPr marL="453392" lvl="1" indent="-226696" algn="just">
              <a:lnSpc>
                <a:spcPts val="2940"/>
              </a:lnSpc>
              <a:buFont typeface="Arial"/>
              <a:buChar char="•"/>
            </a:pPr>
            <a:r>
              <a:rPr lang="en-US" sz="2100" spc="42">
                <a:solidFill>
                  <a:srgbClr val="000000"/>
                </a:solidFill>
                <a:latin typeface="Montserrat"/>
                <a:ea typeface="Montserrat"/>
                <a:cs typeface="Montserrat"/>
                <a:sym typeface="Montserrat"/>
              </a:rPr>
              <a:t>75% of Acquired startups fundraised for up to 3.24 years, compared to only 1.77 years for Closed.</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Extreme outliers exist in both groups, as for Closed Startups fundraised up to 7.35 years but still didn’t exit and Acquired got fundraised for 10.8 years.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1307776" y="-1825476"/>
            <a:ext cx="12450571" cy="16230600"/>
            <a:chOff x="0" y="0"/>
            <a:chExt cx="4871115" cy="6350000"/>
          </a:xfrm>
        </p:grpSpPr>
        <p:sp>
          <p:nvSpPr>
            <p:cNvPr id="4" name="Freeform 4"/>
            <p:cNvSpPr/>
            <p:nvPr/>
          </p:nvSpPr>
          <p:spPr>
            <a:xfrm>
              <a:off x="0" y="0"/>
              <a:ext cx="4871115" cy="6350000"/>
            </a:xfrm>
            <a:custGeom>
              <a:avLst/>
              <a:gdLst/>
              <a:ahLst/>
              <a:cxnLst/>
              <a:rect l="l" t="t" r="r" b="b"/>
              <a:pathLst>
                <a:path w="4871115" h="6350000">
                  <a:moveTo>
                    <a:pt x="2435558" y="0"/>
                  </a:moveTo>
                  <a:cubicBezTo>
                    <a:pt x="1090436" y="0"/>
                    <a:pt x="0" y="1421496"/>
                    <a:pt x="0" y="3175000"/>
                  </a:cubicBezTo>
                  <a:cubicBezTo>
                    <a:pt x="0" y="4928504"/>
                    <a:pt x="1090436" y="6350000"/>
                    <a:pt x="2435558" y="6350000"/>
                  </a:cubicBezTo>
                  <a:cubicBezTo>
                    <a:pt x="3780679" y="6350000"/>
                    <a:pt x="4871115" y="4928504"/>
                    <a:pt x="4871115" y="3175000"/>
                  </a:cubicBezTo>
                  <a:cubicBezTo>
                    <a:pt x="4871115" y="1421496"/>
                    <a:pt x="3780679" y="0"/>
                    <a:pt x="2435558" y="0"/>
                  </a:cubicBezTo>
                  <a:close/>
                </a:path>
              </a:pathLst>
            </a:custGeom>
            <a:solidFill>
              <a:srgbClr val="263F6B"/>
            </a:solidFill>
          </p:spPr>
        </p:sp>
      </p:grpSp>
      <p:grpSp>
        <p:nvGrpSpPr>
          <p:cNvPr id="5" name="Group 5"/>
          <p:cNvGrpSpPr/>
          <p:nvPr/>
        </p:nvGrpSpPr>
        <p:grpSpPr>
          <a:xfrm>
            <a:off x="13202866" y="1329390"/>
            <a:ext cx="8660391" cy="8660357"/>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569" r="-12056"/>
              </a:stretch>
            </a:blipFill>
          </p:spPr>
        </p:sp>
      </p:grpSp>
      <p:sp>
        <p:nvSpPr>
          <p:cNvPr id="7" name="TextBox 7"/>
          <p:cNvSpPr txBox="1"/>
          <p:nvPr/>
        </p:nvSpPr>
        <p:spPr>
          <a:xfrm>
            <a:off x="1028700" y="1968229"/>
            <a:ext cx="9667609" cy="798608"/>
          </a:xfrm>
          <a:prstGeom prst="rect">
            <a:avLst/>
          </a:prstGeom>
        </p:spPr>
        <p:txBody>
          <a:bodyPr lIns="0" tIns="0" rIns="0" bIns="0" rtlCol="0" anchor="t">
            <a:spAutoFit/>
          </a:bodyPr>
          <a:lstStyle/>
          <a:p>
            <a:pPr algn="l">
              <a:lnSpc>
                <a:spcPts val="5961"/>
              </a:lnSpc>
            </a:pPr>
            <a:r>
              <a:rPr lang="en-US" sz="6082" b="1" spc="-358">
                <a:solidFill>
                  <a:srgbClr val="263F6B"/>
                </a:solidFill>
                <a:latin typeface="Montserrat Ultra-Bold"/>
                <a:ea typeface="Montserrat Ultra-Bold"/>
                <a:cs typeface="Montserrat Ultra-Bold"/>
                <a:sym typeface="Montserrat Ultra-Bold"/>
              </a:rPr>
              <a:t>WHAT HAPPENED?</a:t>
            </a:r>
          </a:p>
        </p:txBody>
      </p:sp>
      <p:sp>
        <p:nvSpPr>
          <p:cNvPr id="8" name="TextBox 8"/>
          <p:cNvSpPr txBox="1"/>
          <p:nvPr/>
        </p:nvSpPr>
        <p:spPr>
          <a:xfrm>
            <a:off x="857161" y="3835549"/>
            <a:ext cx="9667609" cy="2454276"/>
          </a:xfrm>
          <a:prstGeom prst="rect">
            <a:avLst/>
          </a:prstGeom>
        </p:spPr>
        <p:txBody>
          <a:bodyPr lIns="0" tIns="0" rIns="0" bIns="0" rtlCol="0" anchor="t">
            <a:spAutoFit/>
          </a:bodyPr>
          <a:lstStyle/>
          <a:p>
            <a:pPr algn="just">
              <a:lnSpc>
                <a:spcPts val="4899"/>
              </a:lnSpc>
            </a:pPr>
            <a:r>
              <a:rPr lang="en-US" sz="3499" b="1" spc="-108">
                <a:solidFill>
                  <a:srgbClr val="263F6B"/>
                </a:solidFill>
                <a:latin typeface="Montserrat Bold"/>
                <a:ea typeface="Montserrat Bold"/>
                <a:cs typeface="Montserrat Bold"/>
                <a:sym typeface="Montserrat Bold"/>
              </a:rPr>
              <a:t>According to the Bureau of Labor Statistics BLS, ⅕ of startups fail within their first year. </a:t>
            </a:r>
          </a:p>
          <a:p>
            <a:pPr algn="just">
              <a:lnSpc>
                <a:spcPts val="4899"/>
              </a:lnSpc>
            </a:pPr>
            <a:r>
              <a:rPr lang="en-US" sz="3499" b="1" spc="-108">
                <a:solidFill>
                  <a:srgbClr val="263F6B"/>
                </a:solidFill>
                <a:latin typeface="Montserrat Bold"/>
                <a:ea typeface="Montserrat Bold"/>
                <a:cs typeface="Montserrat Bold"/>
                <a:sym typeface="Montserrat Bold"/>
              </a:rPr>
              <a:t>And up to 65% of startups will fail within 10 years of opening for businesses.</a:t>
            </a:r>
          </a:p>
        </p:txBody>
      </p:sp>
      <p:sp>
        <p:nvSpPr>
          <p:cNvPr id="9" name="Freeform 9"/>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857161" y="7558562"/>
            <a:ext cx="10450615" cy="723900"/>
          </a:xfrm>
          <a:prstGeom prst="rect">
            <a:avLst/>
          </a:prstGeom>
        </p:spPr>
        <p:txBody>
          <a:bodyPr lIns="0" tIns="0" rIns="0" bIns="0" rtlCol="0" anchor="t">
            <a:spAutoFit/>
          </a:bodyPr>
          <a:lstStyle/>
          <a:p>
            <a:pPr algn="l">
              <a:lnSpc>
                <a:spcPts val="2990"/>
              </a:lnSpc>
              <a:spcBef>
                <a:spcPct val="0"/>
              </a:spcBef>
            </a:pPr>
            <a:r>
              <a:rPr lang="en-US" sz="2300" spc="46">
                <a:solidFill>
                  <a:srgbClr val="000000"/>
                </a:solidFill>
                <a:latin typeface="Montserrat"/>
                <a:ea typeface="Montserrat"/>
                <a:cs typeface="Montserrat"/>
                <a:sym typeface="Montserrat"/>
              </a:rPr>
              <a:t>source :</a:t>
            </a:r>
          </a:p>
          <a:p>
            <a:pPr algn="l">
              <a:lnSpc>
                <a:spcPts val="2860"/>
              </a:lnSpc>
              <a:spcBef>
                <a:spcPct val="0"/>
              </a:spcBef>
            </a:pPr>
            <a:r>
              <a:rPr lang="en-US" sz="2200" spc="44">
                <a:solidFill>
                  <a:srgbClr val="000000"/>
                </a:solidFill>
                <a:latin typeface="Montserrat"/>
                <a:ea typeface="Montserrat"/>
                <a:cs typeface="Montserrat"/>
                <a:sym typeface="Montserrat"/>
              </a:rPr>
              <a:t>https://www.forbes.com/advisor/business/software/startups-failure-rate/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3848075" y="1166125"/>
            <a:ext cx="11106791" cy="4637085"/>
          </a:xfrm>
          <a:custGeom>
            <a:avLst/>
            <a:gdLst/>
            <a:ahLst/>
            <a:cxnLst/>
            <a:rect l="l" t="t" r="r" b="b"/>
            <a:pathLst>
              <a:path w="11106791" h="4637085">
                <a:moveTo>
                  <a:pt x="0" y="0"/>
                </a:moveTo>
                <a:lnTo>
                  <a:pt x="11106791" y="0"/>
                </a:lnTo>
                <a:lnTo>
                  <a:pt x="11106791" y="4637085"/>
                </a:lnTo>
                <a:lnTo>
                  <a:pt x="0" y="4637085"/>
                </a:lnTo>
                <a:lnTo>
                  <a:pt x="0" y="0"/>
                </a:lnTo>
                <a:close/>
              </a:path>
            </a:pathLst>
          </a:custGeom>
          <a:blipFill>
            <a:blip r:embed="rId2"/>
            <a:stretch>
              <a:fillRect/>
            </a:stretch>
          </a:blipFill>
        </p:spPr>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sp>
        <p:nvSpPr>
          <p:cNvPr id="6" name="TextBox 6"/>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THE DISTRIBUTION OF VIABILITY UNTIL STARTUP CLOSED</a:t>
            </a:r>
          </a:p>
        </p:txBody>
      </p:sp>
      <p:sp>
        <p:nvSpPr>
          <p:cNvPr id="7" name="TextBox 7"/>
          <p:cNvSpPr txBox="1"/>
          <p:nvPr/>
        </p:nvSpPr>
        <p:spPr>
          <a:xfrm>
            <a:off x="522846" y="8207320"/>
            <a:ext cx="17242308" cy="1470660"/>
          </a:xfrm>
          <a:prstGeom prst="rect">
            <a:avLst/>
          </a:prstGeom>
        </p:spPr>
        <p:txBody>
          <a:bodyPr lIns="0" tIns="0" rIns="0" bIns="0" rtlCol="0" anchor="t">
            <a:spAutoFit/>
          </a:bodyPr>
          <a:lstStyle/>
          <a:p>
            <a:pPr marL="453392" lvl="1" indent="-226696" algn="just">
              <a:lnSpc>
                <a:spcPts val="2940"/>
              </a:lnSpc>
              <a:buFont typeface="Arial"/>
              <a:buChar char="•"/>
            </a:pPr>
            <a:r>
              <a:rPr lang="en-US" sz="2100" b="1" spc="42">
                <a:solidFill>
                  <a:srgbClr val="000000"/>
                </a:solidFill>
                <a:latin typeface="Montserrat Bold"/>
                <a:ea typeface="Montserrat Bold"/>
                <a:cs typeface="Montserrat Bold"/>
                <a:sym typeface="Montserrat Bold"/>
              </a:rPr>
              <a:t>The majority of Closed Startups survive between 1000 to 3000 days (3 to 7 years) </a:t>
            </a:r>
            <a:r>
              <a:rPr lang="en-US" sz="2100" spc="42">
                <a:solidFill>
                  <a:srgbClr val="000000"/>
                </a:solidFill>
                <a:latin typeface="Montserrat"/>
                <a:ea typeface="Montserrat"/>
                <a:cs typeface="Montserrat"/>
                <a:sym typeface="Montserrat"/>
              </a:rPr>
              <a:t>making this as critical window.</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Few startups close within their first 500 days (1.5 years), most Startup can survive in the early “trial” stage</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Few closed startups lasted 6000–10000 days (16–25 years) before shutting down. This illustrates that longevity does not guarantee survival, especially in the face of changing market conditions, intense competition, or an inability to adapt.</a:t>
            </a:r>
          </a:p>
        </p:txBody>
      </p:sp>
      <p:sp>
        <p:nvSpPr>
          <p:cNvPr id="8" name="TextBox 8"/>
          <p:cNvSpPr txBox="1"/>
          <p:nvPr/>
        </p:nvSpPr>
        <p:spPr>
          <a:xfrm>
            <a:off x="804689" y="6538540"/>
            <a:ext cx="6086252" cy="1612900"/>
          </a:xfrm>
          <a:prstGeom prst="rect">
            <a:avLst/>
          </a:prstGeom>
        </p:spPr>
        <p:txBody>
          <a:bodyPr lIns="0" tIns="0" rIns="0" bIns="0" rtlCol="0" anchor="t">
            <a:spAutoFit/>
          </a:bodyPr>
          <a:lstStyle/>
          <a:p>
            <a:pPr algn="l">
              <a:lnSpc>
                <a:spcPts val="2600"/>
              </a:lnSpc>
              <a:spcBef>
                <a:spcPct val="0"/>
              </a:spcBef>
            </a:pPr>
            <a:r>
              <a:rPr lang="en-US" sz="2000" b="1" spc="40">
                <a:solidFill>
                  <a:srgbClr val="7A0000"/>
                </a:solidFill>
                <a:latin typeface="Montserrat Bold"/>
                <a:ea typeface="Montserrat Bold"/>
                <a:cs typeface="Montserrat Bold"/>
                <a:sym typeface="Montserrat Bold"/>
              </a:rPr>
              <a:t>1.39% startups fail in the first year</a:t>
            </a:r>
          </a:p>
          <a:p>
            <a:pPr algn="l">
              <a:lnSpc>
                <a:spcPts val="2600"/>
              </a:lnSpc>
              <a:spcBef>
                <a:spcPct val="0"/>
              </a:spcBef>
            </a:pPr>
            <a:r>
              <a:rPr lang="en-US" sz="2000" b="1" spc="40">
                <a:solidFill>
                  <a:srgbClr val="7A0000"/>
                </a:solidFill>
                <a:latin typeface="Montserrat Bold"/>
                <a:ea typeface="Montserrat Bold"/>
                <a:cs typeface="Montserrat Bold"/>
                <a:sym typeface="Montserrat Bold"/>
              </a:rPr>
              <a:t>16.72% startups fail in 3 years</a:t>
            </a:r>
          </a:p>
          <a:p>
            <a:pPr algn="l">
              <a:lnSpc>
                <a:spcPts val="2600"/>
              </a:lnSpc>
              <a:spcBef>
                <a:spcPct val="0"/>
              </a:spcBef>
            </a:pPr>
            <a:r>
              <a:rPr lang="en-US" sz="2000" b="1" spc="40">
                <a:solidFill>
                  <a:srgbClr val="7A0000"/>
                </a:solidFill>
                <a:latin typeface="Montserrat Bold"/>
                <a:ea typeface="Montserrat Bold"/>
                <a:cs typeface="Montserrat Bold"/>
                <a:sym typeface="Montserrat Bold"/>
              </a:rPr>
              <a:t>83.97% startups fail in 10 years</a:t>
            </a:r>
          </a:p>
          <a:p>
            <a:pPr algn="l">
              <a:lnSpc>
                <a:spcPts val="2600"/>
              </a:lnSpc>
              <a:spcBef>
                <a:spcPct val="0"/>
              </a:spcBef>
            </a:pPr>
            <a:r>
              <a:rPr lang="en-US" sz="2000" b="1" spc="40">
                <a:solidFill>
                  <a:srgbClr val="7A0000"/>
                </a:solidFill>
                <a:latin typeface="Montserrat Bold"/>
                <a:ea typeface="Montserrat Bold"/>
                <a:cs typeface="Montserrat Bold"/>
                <a:sym typeface="Montserrat Bold"/>
              </a:rPr>
              <a:t>58.89% startups fail in 6,5 years</a:t>
            </a:r>
          </a:p>
          <a:p>
            <a:pPr algn="l">
              <a:lnSpc>
                <a:spcPts val="2600"/>
              </a:lnSpc>
              <a:spcBef>
                <a:spcPct val="0"/>
              </a:spcBef>
            </a:pPr>
            <a:r>
              <a:rPr lang="en-US" sz="2000" b="1" spc="40">
                <a:solidFill>
                  <a:srgbClr val="7A0000"/>
                </a:solidFill>
                <a:latin typeface="Montserrat Bold"/>
                <a:ea typeface="Montserrat Bold"/>
                <a:cs typeface="Montserrat Bold"/>
                <a:sym typeface="Montserrat Bold"/>
              </a:rPr>
              <a:t>Average lifespan of failed startups: 6.3 years</a:t>
            </a:r>
          </a:p>
        </p:txBody>
      </p:sp>
      <p:sp>
        <p:nvSpPr>
          <p:cNvPr id="9" name="TextBox 9"/>
          <p:cNvSpPr txBox="1"/>
          <p:nvPr/>
        </p:nvSpPr>
        <p:spPr>
          <a:xfrm>
            <a:off x="804689" y="5784160"/>
            <a:ext cx="6387554" cy="678180"/>
          </a:xfrm>
          <a:prstGeom prst="rect">
            <a:avLst/>
          </a:prstGeom>
        </p:spPr>
        <p:txBody>
          <a:bodyPr lIns="0" tIns="0" rIns="0" bIns="0" rtlCol="0" anchor="t">
            <a:spAutoFit/>
          </a:bodyPr>
          <a:lstStyle/>
          <a:p>
            <a:pPr algn="l">
              <a:lnSpc>
                <a:spcPts val="2730"/>
              </a:lnSpc>
              <a:spcBef>
                <a:spcPct val="0"/>
              </a:spcBef>
            </a:pPr>
            <a:r>
              <a:rPr lang="en-US" sz="2100" b="1" spc="42">
                <a:solidFill>
                  <a:srgbClr val="008B78"/>
                </a:solidFill>
                <a:latin typeface="Montserrat Bold"/>
                <a:ea typeface="Montserrat Bold"/>
                <a:cs typeface="Montserrat Bold"/>
                <a:sym typeface="Montserrat Bold"/>
              </a:rPr>
              <a:t>Do 20% of startups fail within the first year?</a:t>
            </a:r>
          </a:p>
          <a:p>
            <a:pPr algn="l">
              <a:lnSpc>
                <a:spcPts val="2730"/>
              </a:lnSpc>
              <a:spcBef>
                <a:spcPct val="0"/>
              </a:spcBef>
            </a:pPr>
            <a:r>
              <a:rPr lang="en-US" sz="2100" b="1" spc="42">
                <a:solidFill>
                  <a:srgbClr val="008B78"/>
                </a:solidFill>
                <a:latin typeface="Montserrat Bold"/>
                <a:ea typeface="Montserrat Bold"/>
                <a:cs typeface="Montserrat Bold"/>
                <a:sym typeface="Montserrat Bold"/>
              </a:rPr>
              <a:t>Do 65% of startups fail within 10 years?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741737" y="1571940"/>
            <a:ext cx="12931955" cy="5075792"/>
          </a:xfrm>
          <a:custGeom>
            <a:avLst/>
            <a:gdLst/>
            <a:ahLst/>
            <a:cxnLst/>
            <a:rect l="l" t="t" r="r" b="b"/>
            <a:pathLst>
              <a:path w="12931955" h="5075792">
                <a:moveTo>
                  <a:pt x="0" y="0"/>
                </a:moveTo>
                <a:lnTo>
                  <a:pt x="12931955" y="0"/>
                </a:lnTo>
                <a:lnTo>
                  <a:pt x="12931955" y="5075793"/>
                </a:lnTo>
                <a:lnTo>
                  <a:pt x="0" y="5075793"/>
                </a:lnTo>
                <a:lnTo>
                  <a:pt x="0" y="0"/>
                </a:lnTo>
                <a:close/>
              </a:path>
            </a:pathLst>
          </a:custGeom>
          <a:blipFill>
            <a:blip r:embed="rId2"/>
            <a:stretch>
              <a:fillRect/>
            </a:stretch>
          </a:blipFill>
        </p:spPr>
      </p:sp>
      <p:sp>
        <p:nvSpPr>
          <p:cNvPr id="3" name="AutoShape 3"/>
          <p:cNvSpPr/>
          <p:nvPr/>
        </p:nvSpPr>
        <p:spPr>
          <a:xfrm rot="-1753206">
            <a:off x="-1113304" y="4354356"/>
            <a:ext cx="25783492" cy="9586163"/>
          </a:xfrm>
          <a:prstGeom prst="rect">
            <a:avLst/>
          </a:prstGeom>
          <a:solidFill>
            <a:srgbClr val="545454">
              <a:alpha val="4706"/>
            </a:srgbClr>
          </a:solidFill>
        </p:spPr>
      </p:sp>
      <p:sp>
        <p:nvSpPr>
          <p:cNvPr id="4" name="AutoShape 4"/>
          <p:cNvSpPr/>
          <p:nvPr/>
        </p:nvSpPr>
        <p:spPr>
          <a:xfrm>
            <a:off x="102870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sp>
        <p:nvSpPr>
          <p:cNvPr id="6" name="TextBox 6"/>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ALL FUNDING FEATURE ON ACQUIRED STARTUPS  </a:t>
            </a:r>
          </a:p>
        </p:txBody>
      </p:sp>
      <p:sp>
        <p:nvSpPr>
          <p:cNvPr id="7" name="TextBox 7"/>
          <p:cNvSpPr txBox="1"/>
          <p:nvPr/>
        </p:nvSpPr>
        <p:spPr>
          <a:xfrm>
            <a:off x="763416" y="7205633"/>
            <a:ext cx="16888596" cy="295656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At Early-stage Funding (VC and Angel) </a:t>
            </a:r>
            <a:r>
              <a:rPr lang="en-US" sz="2100" b="1" spc="42">
                <a:solidFill>
                  <a:srgbClr val="000000"/>
                </a:solidFill>
                <a:latin typeface="Montserrat Bold"/>
                <a:ea typeface="Montserrat Bold"/>
                <a:cs typeface="Montserrat Bold"/>
                <a:sym typeface="Montserrat Bold"/>
              </a:rPr>
              <a:t>more startups Without VC (374) and Angel funding (425)</a:t>
            </a:r>
            <a:r>
              <a:rPr lang="en-US" sz="2100" spc="42">
                <a:solidFill>
                  <a:srgbClr val="000000"/>
                </a:solidFill>
                <a:latin typeface="Montserrat"/>
                <a:ea typeface="Montserrat"/>
                <a:cs typeface="Montserrat"/>
                <a:sym typeface="Montserrat"/>
              </a:rPr>
              <a:t> compared to those with (VC=168, Angel=115). Many startups were able to grow without relying on VC and/or Angel Investors, indicating stronger resilience and independence.</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More startups have Round A</a:t>
            </a:r>
            <a:r>
              <a:rPr lang="en-US" sz="2100" spc="42">
                <a:solidFill>
                  <a:srgbClr val="000000"/>
                </a:solidFill>
                <a:latin typeface="Montserrat"/>
                <a:ea typeface="Montserrat"/>
                <a:cs typeface="Montserrat"/>
                <a:sym typeface="Montserrat"/>
              </a:rPr>
              <a:t>, suggesting this stage is a common of growth milestone.</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The distribution is relatively balanced between startups with and without at Round B</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Startups Without Rounds C and D dominate strongly. </a:t>
            </a:r>
            <a:r>
              <a:rPr lang="en-US" sz="2100" spc="42">
                <a:solidFill>
                  <a:srgbClr val="000000"/>
                </a:solidFill>
                <a:latin typeface="Montserrat"/>
                <a:ea typeface="Montserrat"/>
                <a:cs typeface="Montserrat"/>
                <a:sym typeface="Montserrat"/>
              </a:rPr>
              <a:t>This shows that progressing to advanced funding stages is relatively rare or sustain themselves.</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577567" y="4623140"/>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2870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HOW MANY STARTUPS HAVE MULTIPLE  ROUND (A,B,C,D)</a:t>
            </a:r>
          </a:p>
        </p:txBody>
      </p:sp>
      <p:sp>
        <p:nvSpPr>
          <p:cNvPr id="6" name="TextBox 6"/>
          <p:cNvSpPr txBox="1"/>
          <p:nvPr/>
        </p:nvSpPr>
        <p:spPr>
          <a:xfrm>
            <a:off x="750302" y="7210426"/>
            <a:ext cx="16898801" cy="2213610"/>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Acquired Startups with Round A–D were dominates the population (452)</a:t>
            </a:r>
            <a:r>
              <a:rPr lang="en-US" sz="2100" spc="42">
                <a:solidFill>
                  <a:srgbClr val="000000"/>
                </a:solidFill>
                <a:latin typeface="Montserrat"/>
                <a:ea typeface="Montserrat"/>
                <a:cs typeface="Montserrat"/>
                <a:sym typeface="Montserrat"/>
              </a:rPr>
              <a:t> indicating strong predictor of acquisition.</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Startups didnot reach Round A–D are devided by Acquired=90 and Close=110. Most of them either stayed independent or shut down, also showing that </a:t>
            </a:r>
            <a:r>
              <a:rPr lang="en-US" sz="2100" b="1" spc="42">
                <a:solidFill>
                  <a:srgbClr val="000000"/>
                </a:solidFill>
                <a:latin typeface="Montserrat Bold"/>
                <a:ea typeface="Montserrat Bold"/>
                <a:cs typeface="Montserrat Bold"/>
                <a:sym typeface="Montserrat Bold"/>
              </a:rPr>
              <a:t>early-stage startups face higher risks and fewer acquisition opportunities.</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Ability to progress through structured Rounds (A–D) is strongly linked to successful acquisitions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Surviving to Rounds (A-D) lead to much higher acquisition chance</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2387938" y="413526"/>
            <a:ext cx="13883903" cy="71108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8585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SECURE FUNDING FROM VENTURE CAPITAL &amp; ANGEL INVESTOR ON STARTUP OUTCOMES</a:t>
            </a:r>
          </a:p>
        </p:txBody>
      </p:sp>
      <p:sp>
        <p:nvSpPr>
          <p:cNvPr id="6" name="TextBox 6"/>
          <p:cNvSpPr txBox="1"/>
          <p:nvPr/>
        </p:nvSpPr>
        <p:spPr>
          <a:xfrm>
            <a:off x="1028700" y="7205633"/>
            <a:ext cx="16230600" cy="2585085"/>
          </a:xfrm>
          <a:prstGeom prst="rect">
            <a:avLst/>
          </a:prstGeom>
        </p:spPr>
        <p:txBody>
          <a:bodyPr lIns="0" tIns="0" rIns="0" bIns="0" rtlCol="0" anchor="t">
            <a:spAutoFit/>
          </a:bodyPr>
          <a:lstStyle/>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Both VC and Angel Investor have a high number of acquisitions (with VC &amp; Angel=269 and Without VC &amp; Angel =273), showing that </a:t>
            </a:r>
            <a:r>
              <a:rPr lang="en-US" sz="2100" b="1" spc="42">
                <a:solidFill>
                  <a:srgbClr val="000000"/>
                </a:solidFill>
                <a:latin typeface="Montserrat Bold"/>
                <a:ea typeface="Montserrat Bold"/>
                <a:cs typeface="Montserrat Bold"/>
                <a:sym typeface="Montserrat Bold"/>
              </a:rPr>
              <a:t>Startups can succeed with or without combined VC and Angel Investor</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Closure rate is higher for startups with both Have VC and angel funding (184) than without (123), this suggests that while VC and angel investments inject early capital, they may also add external pressures</a:t>
            </a:r>
          </a:p>
          <a:p>
            <a:pPr marL="453392" lvl="1" indent="-226696" algn="just">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Startups Without VC and Angel Investors often show stronger resilience and lower closure rates.</a:t>
            </a:r>
          </a:p>
          <a:p>
            <a:pPr marL="453392" lvl="1" indent="-226696" algn="just">
              <a:lnSpc>
                <a:spcPts val="2940"/>
              </a:lnSpc>
              <a:spcBef>
                <a:spcPct val="0"/>
              </a:spcBef>
              <a:buFont typeface="Arial"/>
              <a:buChar char="•"/>
            </a:pPr>
            <a:r>
              <a:rPr lang="en-US" sz="2100" spc="42">
                <a:solidFill>
                  <a:srgbClr val="000000"/>
                </a:solidFill>
                <a:latin typeface="Montserrat"/>
                <a:ea typeface="Montserrat"/>
                <a:cs typeface="Montserrat"/>
                <a:sym typeface="Montserrat"/>
              </a:rPr>
              <a:t>Dual-investor VC and Angel Investor accelerated growth but with significantly higher failure risk.</a:t>
            </a:r>
          </a:p>
          <a:p>
            <a:pPr algn="just">
              <a:lnSpc>
                <a:spcPts val="2940"/>
              </a:lnSpc>
              <a:spcBef>
                <a:spcPct val="0"/>
              </a:spcBef>
            </a:pPr>
            <a:endParaRPr lang="en-US" sz="2100" spc="42">
              <a:solidFill>
                <a:srgbClr val="000000"/>
              </a:solidFill>
              <a:latin typeface="Montserrat"/>
              <a:ea typeface="Montserrat"/>
              <a:cs typeface="Montserrat"/>
              <a:sym typeface="Montserrat"/>
            </a:endParaRPr>
          </a:p>
        </p:txBody>
      </p:sp>
      <p:pic>
        <p:nvPicPr>
          <p:cNvPr id="7" name="Picture 7"/>
          <p:cNvPicPr>
            <a:picLocks noChangeAspect="1"/>
          </p:cNvPicPr>
          <p:nvPr/>
        </p:nvPicPr>
        <p:blipFill>
          <a:blip r:embed="rId2"/>
          <a:stretch>
            <a:fillRect/>
          </a:stretch>
        </p:blipFill>
        <p:spPr>
          <a:xfrm>
            <a:off x="2685925" y="318490"/>
            <a:ext cx="12916150" cy="686891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a:off x="102870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8585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HOW MANY STARTUPS HAS SEED ASPECTS: HAS VC, HAS ANGEL, HAS ROUND A,B,C,D </a:t>
            </a:r>
          </a:p>
        </p:txBody>
      </p:sp>
      <p:pic>
        <p:nvPicPr>
          <p:cNvPr id="6" name="Picture 6"/>
          <p:cNvPicPr>
            <a:picLocks noChangeAspect="1"/>
          </p:cNvPicPr>
          <p:nvPr/>
        </p:nvPicPr>
        <p:blipFill>
          <a:blip r:embed="rId2"/>
          <a:stretch>
            <a:fillRect/>
          </a:stretch>
        </p:blipFill>
        <p:spPr>
          <a:xfrm>
            <a:off x="2323787" y="366232"/>
            <a:ext cx="13754725" cy="7106412"/>
          </a:xfrm>
          <a:prstGeom prst="rect">
            <a:avLst/>
          </a:prstGeom>
        </p:spPr>
      </p:pic>
      <p:sp>
        <p:nvSpPr>
          <p:cNvPr id="7" name="TextBox 7"/>
          <p:cNvSpPr txBox="1"/>
          <p:nvPr/>
        </p:nvSpPr>
        <p:spPr>
          <a:xfrm>
            <a:off x="1066019" y="6824837"/>
            <a:ext cx="17221981" cy="2956560"/>
          </a:xfrm>
          <a:prstGeom prst="rect">
            <a:avLst/>
          </a:prstGeom>
        </p:spPr>
        <p:txBody>
          <a:bodyPr lIns="0" tIns="0" rIns="0" bIns="0" rtlCol="0" anchor="t">
            <a:spAutoFit/>
          </a:bodyPr>
          <a:lstStyle/>
          <a:p>
            <a:pPr marL="453390" lvl="1" indent="-226695" algn="l">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Startups Without structured Seed (no VC, no angel, no Rounds ABCD) show much higher acquisition success., </a:t>
            </a:r>
            <a:r>
              <a:rPr lang="en-US" sz="2100" spc="42">
                <a:solidFill>
                  <a:srgbClr val="000000"/>
                </a:solidFill>
                <a:latin typeface="Montserrat"/>
                <a:ea typeface="Montserrat"/>
                <a:cs typeface="Montserrat"/>
                <a:sym typeface="Montserrat"/>
              </a:rPr>
              <a:t>indicating Seed-funded startups are not necessarily stronger</a:t>
            </a:r>
          </a:p>
          <a:p>
            <a:pPr marL="453390" lvl="1" indent="-226695" algn="l">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Startups With Seed aspects experience higher closure risk and relatively low acquisition outcomes.</a:t>
            </a:r>
          </a:p>
          <a:p>
            <a:pPr marL="453390" lvl="1" indent="-226695" algn="l">
              <a:lnSpc>
                <a:spcPts val="2940"/>
              </a:lnSpc>
              <a:spcBef>
                <a:spcPct val="0"/>
              </a:spcBef>
              <a:buFont typeface="Arial"/>
              <a:buChar char="•"/>
            </a:pPr>
            <a:r>
              <a:rPr lang="en-US" sz="2100" spc="42">
                <a:solidFill>
                  <a:srgbClr val="000000"/>
                </a:solidFill>
                <a:latin typeface="Montserrat"/>
                <a:ea typeface="Montserrat"/>
                <a:cs typeface="Montserrat"/>
                <a:sym typeface="Montserrat"/>
              </a:rPr>
              <a:t>Heavy involvement of seed funding (VC,Angel,Rounds ABCD) may inflate valuations and risk </a:t>
            </a:r>
          </a:p>
          <a:p>
            <a:pPr marL="453390" lvl="1" indent="-226695" algn="l">
              <a:lnSpc>
                <a:spcPts val="2940"/>
              </a:lnSpc>
              <a:spcBef>
                <a:spcPct val="0"/>
              </a:spcBef>
              <a:buFont typeface="Arial"/>
              <a:buChar char="•"/>
            </a:pPr>
            <a:r>
              <a:rPr lang="en-US" sz="2100" spc="42">
                <a:solidFill>
                  <a:srgbClr val="000000"/>
                </a:solidFill>
                <a:latin typeface="Montserrat"/>
                <a:ea typeface="Montserrat"/>
                <a:cs typeface="Montserrat"/>
                <a:sym typeface="Montserrat"/>
              </a:rPr>
              <a:t>Startups that grow more organically (Without structured Seed packages) are more sustainable.</a:t>
            </a:r>
          </a:p>
          <a:p>
            <a:pPr marL="453390" lvl="1" indent="-226695" algn="l">
              <a:lnSpc>
                <a:spcPts val="2940"/>
              </a:lnSpc>
              <a:spcBef>
                <a:spcPct val="0"/>
              </a:spcBef>
              <a:buFont typeface="Arial"/>
              <a:buChar char="•"/>
            </a:pPr>
            <a:r>
              <a:rPr lang="en-US" sz="2100" spc="42">
                <a:solidFill>
                  <a:srgbClr val="000000"/>
                </a:solidFill>
                <a:latin typeface="Montserrat"/>
                <a:ea typeface="Montserrat"/>
                <a:cs typeface="Montserrat"/>
                <a:sym typeface="Montserrat"/>
              </a:rPr>
              <a:t>With alternative growth paths (bootstrapped, strategic partnerships, customer-funded models) seem to lead to better and potential.</a:t>
            </a:r>
          </a:p>
          <a:p>
            <a:pPr marL="453390" lvl="1" indent="-226695" algn="l">
              <a:lnSpc>
                <a:spcPts val="2940"/>
              </a:lnSpc>
              <a:spcBef>
                <a:spcPct val="0"/>
              </a:spcBef>
              <a:buFont typeface="Arial"/>
              <a:buChar char="•"/>
            </a:pPr>
            <a:r>
              <a:rPr lang="en-US" sz="2100" b="1" spc="42">
                <a:solidFill>
                  <a:srgbClr val="000000"/>
                </a:solidFill>
                <a:latin typeface="Montserrat Bold"/>
                <a:ea typeface="Montserrat Bold"/>
                <a:cs typeface="Montserrat Bold"/>
                <a:sym typeface="Montserrat Bold"/>
              </a:rPr>
              <a:t>Overfunding may lead to inflated growth, unrealistic expectations, and eventual collapse.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2399819" y="4465219"/>
            <a:ext cx="25783492" cy="9586163"/>
          </a:xfrm>
          <a:prstGeom prst="rect">
            <a:avLst/>
          </a:prstGeom>
          <a:solidFill>
            <a:srgbClr val="545454">
              <a:alpha val="4706"/>
            </a:srgbClr>
          </a:solidFill>
        </p:spPr>
      </p:sp>
      <p:sp>
        <p:nvSpPr>
          <p:cNvPr id="3" name="AutoShape 3"/>
          <p:cNvSpPr/>
          <p:nvPr/>
        </p:nvSpPr>
        <p:spPr>
          <a:xfrm>
            <a:off x="104775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TextBox 5"/>
          <p:cNvSpPr txBox="1"/>
          <p:nvPr/>
        </p:nvSpPr>
        <p:spPr>
          <a:xfrm>
            <a:off x="108585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HOW MANY STARTUPS CLASSIFIED AS ‘NON-FUNDED STARTUPS’</a:t>
            </a:r>
          </a:p>
        </p:txBody>
      </p:sp>
      <p:pic>
        <p:nvPicPr>
          <p:cNvPr id="6" name="Picture 6"/>
          <p:cNvPicPr>
            <a:picLocks noChangeAspect="1"/>
          </p:cNvPicPr>
          <p:nvPr/>
        </p:nvPicPr>
        <p:blipFill>
          <a:blip r:embed="rId2"/>
          <a:stretch>
            <a:fillRect/>
          </a:stretch>
        </p:blipFill>
        <p:spPr>
          <a:xfrm>
            <a:off x="2323787" y="366232"/>
            <a:ext cx="13754725" cy="7138788"/>
          </a:xfrm>
          <a:prstGeom prst="rect">
            <a:avLst/>
          </a:prstGeom>
        </p:spPr>
      </p:pic>
      <p:sp>
        <p:nvSpPr>
          <p:cNvPr id="7" name="TextBox 7"/>
          <p:cNvSpPr txBox="1"/>
          <p:nvPr/>
        </p:nvSpPr>
        <p:spPr>
          <a:xfrm>
            <a:off x="473480" y="6854093"/>
            <a:ext cx="17814520" cy="2806700"/>
          </a:xfrm>
          <a:prstGeom prst="rect">
            <a:avLst/>
          </a:prstGeom>
        </p:spPr>
        <p:txBody>
          <a:bodyPr lIns="0" tIns="0" rIns="0" bIns="0" rtlCol="0" anchor="t">
            <a:spAutoFit/>
          </a:bodyPr>
          <a:lstStyle/>
          <a:p>
            <a:pPr marL="431801" lvl="1" indent="-215900" algn="l">
              <a:lnSpc>
                <a:spcPts val="2800"/>
              </a:lnSpc>
              <a:spcBef>
                <a:spcPct val="0"/>
              </a:spcBef>
              <a:buFont typeface="Arial"/>
              <a:buChar char="•"/>
            </a:pPr>
            <a:r>
              <a:rPr lang="en-US" sz="2000" b="1" spc="40">
                <a:solidFill>
                  <a:srgbClr val="000000"/>
                </a:solidFill>
                <a:latin typeface="Montserrat Bold"/>
                <a:ea typeface="Montserrat Bold"/>
                <a:cs typeface="Montserrat Bold"/>
                <a:sym typeface="Montserrat Bold"/>
              </a:rPr>
              <a:t>Funded Startups on Acquired reached = 531, in contrast Non-Funded Startups barely appear = 11 on Acquired. </a:t>
            </a:r>
          </a:p>
          <a:p>
            <a:pPr marL="431801" lvl="1" indent="-215900" algn="l">
              <a:lnSpc>
                <a:spcPts val="2800"/>
              </a:lnSpc>
              <a:spcBef>
                <a:spcPct val="0"/>
              </a:spcBef>
              <a:buFont typeface="Arial"/>
              <a:buChar char="•"/>
            </a:pPr>
            <a:r>
              <a:rPr lang="en-US" sz="2000" spc="40">
                <a:solidFill>
                  <a:srgbClr val="000000"/>
                </a:solidFill>
                <a:latin typeface="Montserrat"/>
                <a:ea typeface="Montserrat"/>
                <a:cs typeface="Montserrat"/>
                <a:sym typeface="Montserrat"/>
              </a:rPr>
              <a:t>274 Funded startups still Closed prove that funding provides resources to grow, but it does not eliminate risk.</a:t>
            </a:r>
          </a:p>
          <a:p>
            <a:pPr marL="431801" lvl="1" indent="-215900" algn="l">
              <a:lnSpc>
                <a:spcPts val="2800"/>
              </a:lnSpc>
              <a:spcBef>
                <a:spcPct val="0"/>
              </a:spcBef>
              <a:buFont typeface="Arial"/>
              <a:buChar char="•"/>
            </a:pPr>
            <a:r>
              <a:rPr lang="en-US" sz="2000" u="none" spc="40">
                <a:solidFill>
                  <a:srgbClr val="000000"/>
                </a:solidFill>
                <a:latin typeface="Montserrat"/>
                <a:ea typeface="Montserrat"/>
                <a:cs typeface="Montserrat"/>
                <a:sym typeface="Montserrat"/>
              </a:rPr>
              <a:t>Non-funded startups </a:t>
            </a:r>
            <a:r>
              <a:rPr lang="en-US" sz="2000" spc="40">
                <a:solidFill>
                  <a:srgbClr val="000000"/>
                </a:solidFill>
                <a:latin typeface="Montserrat"/>
                <a:ea typeface="Montserrat"/>
                <a:cs typeface="Montserrat"/>
                <a:sym typeface="Montserrat"/>
              </a:rPr>
              <a:t>(bootst</a:t>
            </a:r>
            <a:r>
              <a:rPr lang="en-US" sz="2000" u="none" spc="40">
                <a:solidFill>
                  <a:srgbClr val="000000"/>
                </a:solidFill>
                <a:latin typeface="Montserrat"/>
                <a:ea typeface="Montserrat"/>
                <a:cs typeface="Montserrat"/>
                <a:sym typeface="Montserrat"/>
              </a:rPr>
              <a:t>ra</a:t>
            </a:r>
            <a:r>
              <a:rPr lang="en-US" sz="2000" spc="40">
                <a:solidFill>
                  <a:srgbClr val="000000"/>
                </a:solidFill>
                <a:latin typeface="Montserrat"/>
                <a:ea typeface="Montserrat"/>
                <a:cs typeface="Montserrat"/>
                <a:sym typeface="Montserrat"/>
              </a:rPr>
              <a:t>pp</a:t>
            </a:r>
            <a:r>
              <a:rPr lang="en-US" sz="2000" u="none" spc="40">
                <a:solidFill>
                  <a:srgbClr val="000000"/>
                </a:solidFill>
                <a:latin typeface="Montserrat"/>
                <a:ea typeface="Montserrat"/>
                <a:cs typeface="Montserrat"/>
                <a:sym typeface="Montserrat"/>
              </a:rPr>
              <a:t>e</a:t>
            </a:r>
            <a:r>
              <a:rPr lang="en-US" sz="2000" spc="40">
                <a:solidFill>
                  <a:srgbClr val="000000"/>
                </a:solidFill>
                <a:latin typeface="Montserrat"/>
                <a:ea typeface="Montserrat"/>
                <a:cs typeface="Montserrat"/>
                <a:sym typeface="Montserrat"/>
              </a:rPr>
              <a:t>d)</a:t>
            </a:r>
            <a:r>
              <a:rPr lang="en-US" sz="2000" u="none" spc="40">
                <a:solidFill>
                  <a:srgbClr val="000000"/>
                </a:solidFill>
                <a:latin typeface="Montserrat"/>
                <a:ea typeface="Montserrat"/>
                <a:cs typeface="Montserrat"/>
                <a:sym typeface="Montserrat"/>
              </a:rPr>
              <a:t> s</a:t>
            </a:r>
            <a:r>
              <a:rPr lang="en-US" sz="2000" spc="40">
                <a:solidFill>
                  <a:srgbClr val="000000"/>
                </a:solidFill>
                <a:latin typeface="Montserrat"/>
                <a:ea typeface="Montserrat"/>
                <a:cs typeface="Montserrat"/>
                <a:sym typeface="Montserrat"/>
              </a:rPr>
              <a:t>how v</a:t>
            </a:r>
            <a:r>
              <a:rPr lang="en-US" sz="2000" u="none" spc="40">
                <a:solidFill>
                  <a:srgbClr val="000000"/>
                </a:solidFill>
                <a:latin typeface="Montserrat"/>
                <a:ea typeface="Montserrat"/>
                <a:cs typeface="Montserrat"/>
                <a:sym typeface="Montserrat"/>
              </a:rPr>
              <a:t>e</a:t>
            </a:r>
            <a:r>
              <a:rPr lang="en-US" sz="2000" spc="40">
                <a:solidFill>
                  <a:srgbClr val="000000"/>
                </a:solidFill>
                <a:latin typeface="Montserrat"/>
                <a:ea typeface="Montserrat"/>
                <a:cs typeface="Montserrat"/>
                <a:sym typeface="Montserrat"/>
              </a:rPr>
              <a:t>ry</a:t>
            </a:r>
            <a:r>
              <a:rPr lang="en-US" sz="2000" u="none" spc="40">
                <a:solidFill>
                  <a:srgbClr val="000000"/>
                </a:solidFill>
                <a:latin typeface="Montserrat"/>
                <a:ea typeface="Montserrat"/>
                <a:cs typeface="Montserrat"/>
                <a:sym typeface="Montserrat"/>
              </a:rPr>
              <a:t> </a:t>
            </a:r>
            <a:r>
              <a:rPr lang="en-US" sz="2000" spc="40">
                <a:solidFill>
                  <a:srgbClr val="000000"/>
                </a:solidFill>
                <a:latin typeface="Montserrat"/>
                <a:ea typeface="Montserrat"/>
                <a:cs typeface="Montserrat"/>
                <a:sym typeface="Montserrat"/>
              </a:rPr>
              <a:t>few (Aq</a:t>
            </a:r>
            <a:r>
              <a:rPr lang="en-US" sz="2000" u="none" spc="40">
                <a:solidFill>
                  <a:srgbClr val="000000"/>
                </a:solidFill>
                <a:latin typeface="Montserrat"/>
                <a:ea typeface="Montserrat"/>
                <a:cs typeface="Montserrat"/>
                <a:sym typeface="Montserrat"/>
              </a:rPr>
              <a:t>u</a:t>
            </a:r>
            <a:r>
              <a:rPr lang="en-US" sz="2000" spc="40">
                <a:solidFill>
                  <a:srgbClr val="000000"/>
                </a:solidFill>
                <a:latin typeface="Montserrat"/>
                <a:ea typeface="Montserrat"/>
                <a:cs typeface="Montserrat"/>
                <a:sym typeface="Montserrat"/>
              </a:rPr>
              <a:t>ir</a:t>
            </a:r>
            <a:r>
              <a:rPr lang="en-US" sz="2000" u="none" spc="40">
                <a:solidFill>
                  <a:srgbClr val="000000"/>
                </a:solidFill>
                <a:latin typeface="Montserrat"/>
                <a:ea typeface="Montserrat"/>
                <a:cs typeface="Montserrat"/>
                <a:sym typeface="Montserrat"/>
              </a:rPr>
              <a:t>ed</a:t>
            </a:r>
            <a:r>
              <a:rPr lang="en-US" sz="2000" spc="40">
                <a:solidFill>
                  <a:srgbClr val="000000"/>
                </a:solidFill>
                <a:latin typeface="Montserrat"/>
                <a:ea typeface="Montserrat"/>
                <a:cs typeface="Montserrat"/>
                <a:sym typeface="Montserrat"/>
              </a:rPr>
              <a:t>=11,</a:t>
            </a:r>
            <a:r>
              <a:rPr lang="en-US" sz="2000" u="none" spc="40">
                <a:solidFill>
                  <a:srgbClr val="000000"/>
                </a:solidFill>
                <a:latin typeface="Montserrat"/>
                <a:ea typeface="Montserrat"/>
                <a:cs typeface="Montserrat"/>
                <a:sym typeface="Montserrat"/>
              </a:rPr>
              <a:t> Closed</a:t>
            </a:r>
            <a:r>
              <a:rPr lang="en-US" sz="2000" spc="40">
                <a:solidFill>
                  <a:srgbClr val="000000"/>
                </a:solidFill>
                <a:latin typeface="Montserrat"/>
                <a:ea typeface="Montserrat"/>
                <a:cs typeface="Montserrat"/>
                <a:sym typeface="Montserrat"/>
              </a:rPr>
              <a:t>=13)</a:t>
            </a:r>
            <a:r>
              <a:rPr lang="en-US" sz="2000" u="none" spc="40">
                <a:solidFill>
                  <a:srgbClr val="000000"/>
                </a:solidFill>
                <a:latin typeface="Montserrat"/>
                <a:ea typeface="Montserrat"/>
                <a:cs typeface="Montserrat"/>
                <a:sym typeface="Montserrat"/>
              </a:rPr>
              <a:t> </a:t>
            </a:r>
            <a:r>
              <a:rPr lang="en-US" sz="2000" spc="40">
                <a:solidFill>
                  <a:srgbClr val="000000"/>
                </a:solidFill>
                <a:latin typeface="Montserrat"/>
                <a:ea typeface="Montserrat"/>
                <a:cs typeface="Montserrat"/>
                <a:sym typeface="Montserrat"/>
              </a:rPr>
              <a:t>p</a:t>
            </a:r>
            <a:r>
              <a:rPr lang="en-US" sz="2000" u="none" spc="40">
                <a:solidFill>
                  <a:srgbClr val="000000"/>
                </a:solidFill>
                <a:latin typeface="Montserrat"/>
                <a:ea typeface="Montserrat"/>
                <a:cs typeface="Montserrat"/>
                <a:sym typeface="Montserrat"/>
              </a:rPr>
              <a:t>r</a:t>
            </a:r>
            <a:r>
              <a:rPr lang="en-US" sz="2000" spc="40">
                <a:solidFill>
                  <a:srgbClr val="000000"/>
                </a:solidFill>
                <a:latin typeface="Montserrat"/>
                <a:ea typeface="Montserrat"/>
                <a:cs typeface="Montserrat"/>
                <a:sym typeface="Montserrat"/>
              </a:rPr>
              <a:t>ov</a:t>
            </a:r>
            <a:r>
              <a:rPr lang="en-US" sz="2000" u="none" spc="40">
                <a:solidFill>
                  <a:srgbClr val="000000"/>
                </a:solidFill>
                <a:latin typeface="Montserrat"/>
                <a:ea typeface="Montserrat"/>
                <a:cs typeface="Montserrat"/>
                <a:sym typeface="Montserrat"/>
              </a:rPr>
              <a:t>e</a:t>
            </a:r>
            <a:r>
              <a:rPr lang="en-US" sz="2000" spc="40">
                <a:solidFill>
                  <a:srgbClr val="000000"/>
                </a:solidFill>
                <a:latin typeface="Montserrat"/>
                <a:ea typeface="Montserrat"/>
                <a:cs typeface="Montserrat"/>
                <a:sym typeface="Montserrat"/>
              </a:rPr>
              <a:t> tha</a:t>
            </a:r>
            <a:r>
              <a:rPr lang="en-US" sz="2000" u="none" spc="40">
                <a:solidFill>
                  <a:srgbClr val="000000"/>
                </a:solidFill>
                <a:latin typeface="Montserrat"/>
                <a:ea typeface="Montserrat"/>
                <a:cs typeface="Montserrat"/>
                <a:sym typeface="Montserrat"/>
              </a:rPr>
              <a:t>t</a:t>
            </a:r>
            <a:r>
              <a:rPr lang="en-US" sz="2000" spc="40">
                <a:solidFill>
                  <a:srgbClr val="000000"/>
                </a:solidFill>
                <a:latin typeface="Montserrat"/>
                <a:ea typeface="Montserrat"/>
                <a:cs typeface="Montserrat"/>
                <a:sym typeface="Montserrat"/>
              </a:rPr>
              <a:t> or</a:t>
            </a:r>
            <a:r>
              <a:rPr lang="en-US" sz="2000" u="none" spc="40">
                <a:solidFill>
                  <a:srgbClr val="000000"/>
                </a:solidFill>
                <a:latin typeface="Montserrat"/>
                <a:ea typeface="Montserrat"/>
                <a:cs typeface="Montserrat"/>
                <a:sym typeface="Montserrat"/>
              </a:rPr>
              <a:t>g</a:t>
            </a:r>
            <a:r>
              <a:rPr lang="en-US" sz="2000" spc="40">
                <a:solidFill>
                  <a:srgbClr val="000000"/>
                </a:solidFill>
                <a:latin typeface="Montserrat"/>
                <a:ea typeface="Montserrat"/>
                <a:cs typeface="Montserrat"/>
                <a:sym typeface="Montserrat"/>
              </a:rPr>
              <a:t>anic</a:t>
            </a:r>
            <a:r>
              <a:rPr lang="en-US" sz="2000" u="none" spc="40">
                <a:solidFill>
                  <a:srgbClr val="000000"/>
                </a:solidFill>
                <a:latin typeface="Montserrat"/>
                <a:ea typeface="Montserrat"/>
                <a:cs typeface="Montserrat"/>
                <a:sym typeface="Montserrat"/>
              </a:rPr>
              <a:t> </a:t>
            </a:r>
            <a:r>
              <a:rPr lang="en-US" sz="2000" spc="40">
                <a:solidFill>
                  <a:srgbClr val="000000"/>
                </a:solidFill>
                <a:latin typeface="Montserrat"/>
                <a:ea typeface="Montserrat"/>
                <a:cs typeface="Montserrat"/>
                <a:sym typeface="Montserrat"/>
              </a:rPr>
              <a:t>grow</a:t>
            </a:r>
            <a:r>
              <a:rPr lang="en-US" sz="2000" u="none" spc="40">
                <a:solidFill>
                  <a:srgbClr val="000000"/>
                </a:solidFill>
                <a:latin typeface="Montserrat"/>
                <a:ea typeface="Montserrat"/>
                <a:cs typeface="Montserrat"/>
                <a:sym typeface="Montserrat"/>
              </a:rPr>
              <a:t>th </a:t>
            </a:r>
            <a:r>
              <a:rPr lang="en-US" sz="2000" spc="40">
                <a:solidFill>
                  <a:srgbClr val="000000"/>
                </a:solidFill>
                <a:latin typeface="Montserrat"/>
                <a:ea typeface="Montserrat"/>
                <a:cs typeface="Montserrat"/>
                <a:sym typeface="Montserrat"/>
              </a:rPr>
              <a:t>m</a:t>
            </a:r>
            <a:r>
              <a:rPr lang="en-US" sz="2000" u="none" spc="40">
                <a:solidFill>
                  <a:srgbClr val="000000"/>
                </a:solidFill>
                <a:latin typeface="Montserrat"/>
                <a:ea typeface="Montserrat"/>
                <a:cs typeface="Montserrat"/>
                <a:sym typeface="Montserrat"/>
              </a:rPr>
              <a:t>a</a:t>
            </a:r>
            <a:r>
              <a:rPr lang="en-US" sz="2000" spc="40">
                <a:solidFill>
                  <a:srgbClr val="000000"/>
                </a:solidFill>
                <a:latin typeface="Montserrat"/>
                <a:ea typeface="Montserrat"/>
                <a:cs typeface="Montserrat"/>
                <a:sym typeface="Montserrat"/>
              </a:rPr>
              <a:t>y sti</a:t>
            </a:r>
            <a:r>
              <a:rPr lang="en-US" sz="2000" u="none" spc="40">
                <a:solidFill>
                  <a:srgbClr val="000000"/>
                </a:solidFill>
                <a:latin typeface="Montserrat"/>
                <a:ea typeface="Montserrat"/>
                <a:cs typeface="Montserrat"/>
                <a:sym typeface="Montserrat"/>
              </a:rPr>
              <a:t>ll</a:t>
            </a:r>
            <a:r>
              <a:rPr lang="en-US" sz="2000" spc="40">
                <a:solidFill>
                  <a:srgbClr val="000000"/>
                </a:solidFill>
                <a:latin typeface="Montserrat"/>
                <a:ea typeface="Montserrat"/>
                <a:cs typeface="Montserrat"/>
                <a:sym typeface="Montserrat"/>
              </a:rPr>
              <a:t> succ</a:t>
            </a:r>
            <a:r>
              <a:rPr lang="en-US" sz="2000" u="none" spc="40">
                <a:solidFill>
                  <a:srgbClr val="000000"/>
                </a:solidFill>
                <a:latin typeface="Montserrat"/>
                <a:ea typeface="Montserrat"/>
                <a:cs typeface="Montserrat"/>
                <a:sym typeface="Montserrat"/>
              </a:rPr>
              <a:t>ee</a:t>
            </a:r>
            <a:r>
              <a:rPr lang="en-US" sz="2000" spc="40">
                <a:solidFill>
                  <a:srgbClr val="000000"/>
                </a:solidFill>
                <a:latin typeface="Montserrat"/>
                <a:ea typeface="Montserrat"/>
                <a:cs typeface="Montserrat"/>
                <a:sym typeface="Montserrat"/>
              </a:rPr>
              <a:t>d,</a:t>
            </a:r>
            <a:r>
              <a:rPr lang="en-US" sz="2000" u="none" spc="40">
                <a:solidFill>
                  <a:srgbClr val="000000"/>
                </a:solidFill>
                <a:latin typeface="Montserrat"/>
                <a:ea typeface="Montserrat"/>
                <a:cs typeface="Montserrat"/>
                <a:sym typeface="Montserrat"/>
              </a:rPr>
              <a:t> </a:t>
            </a:r>
            <a:r>
              <a:rPr lang="en-US" sz="2000" spc="40">
                <a:solidFill>
                  <a:srgbClr val="000000"/>
                </a:solidFill>
                <a:latin typeface="Montserrat"/>
                <a:ea typeface="Montserrat"/>
                <a:cs typeface="Montserrat"/>
                <a:sym typeface="Montserrat"/>
              </a:rPr>
              <a:t>but</a:t>
            </a:r>
            <a:r>
              <a:rPr lang="en-US" sz="2000" u="none" spc="40">
                <a:solidFill>
                  <a:srgbClr val="000000"/>
                </a:solidFill>
                <a:latin typeface="Montserrat"/>
                <a:ea typeface="Montserrat"/>
                <a:cs typeface="Montserrat"/>
                <a:sym typeface="Montserrat"/>
              </a:rPr>
              <a:t> </a:t>
            </a:r>
            <a:r>
              <a:rPr lang="en-US" sz="2000" spc="40">
                <a:solidFill>
                  <a:srgbClr val="000000"/>
                </a:solidFill>
                <a:latin typeface="Montserrat"/>
                <a:ea typeface="Montserrat"/>
                <a:cs typeface="Montserrat"/>
                <a:sym typeface="Montserrat"/>
              </a:rPr>
              <a:t>with</a:t>
            </a:r>
            <a:r>
              <a:rPr lang="en-US" sz="2000" u="none" spc="40">
                <a:solidFill>
                  <a:srgbClr val="000000"/>
                </a:solidFill>
                <a:latin typeface="Montserrat"/>
                <a:ea typeface="Montserrat"/>
                <a:cs typeface="Montserrat"/>
                <a:sym typeface="Montserrat"/>
              </a:rPr>
              <a:t>o</a:t>
            </a:r>
            <a:r>
              <a:rPr lang="en-US" sz="2000" spc="40">
                <a:solidFill>
                  <a:srgbClr val="000000"/>
                </a:solidFill>
                <a:latin typeface="Montserrat"/>
                <a:ea typeface="Montserrat"/>
                <a:cs typeface="Montserrat"/>
                <a:sym typeface="Montserrat"/>
              </a:rPr>
              <a:t>ut ext</a:t>
            </a:r>
            <a:r>
              <a:rPr lang="en-US" sz="2000" u="none" spc="40">
                <a:solidFill>
                  <a:srgbClr val="000000"/>
                </a:solidFill>
                <a:latin typeface="Montserrat"/>
                <a:ea typeface="Montserrat"/>
                <a:cs typeface="Montserrat"/>
                <a:sym typeface="Montserrat"/>
              </a:rPr>
              <a:t>er</a:t>
            </a:r>
            <a:r>
              <a:rPr lang="en-US" sz="2000" spc="40">
                <a:solidFill>
                  <a:srgbClr val="000000"/>
                </a:solidFill>
                <a:latin typeface="Montserrat"/>
                <a:ea typeface="Montserrat"/>
                <a:cs typeface="Montserrat"/>
                <a:sym typeface="Montserrat"/>
              </a:rPr>
              <a:t>n</a:t>
            </a:r>
            <a:r>
              <a:rPr lang="en-US" sz="2000" u="none" spc="40">
                <a:solidFill>
                  <a:srgbClr val="000000"/>
                </a:solidFill>
                <a:latin typeface="Montserrat"/>
                <a:ea typeface="Montserrat"/>
                <a:cs typeface="Montserrat"/>
                <a:sym typeface="Montserrat"/>
              </a:rPr>
              <a:t>a</a:t>
            </a:r>
            <a:r>
              <a:rPr lang="en-US" sz="2000" spc="40">
                <a:solidFill>
                  <a:srgbClr val="000000"/>
                </a:solidFill>
                <a:latin typeface="Montserrat"/>
                <a:ea typeface="Montserrat"/>
                <a:cs typeface="Montserrat"/>
                <a:sym typeface="Montserrat"/>
              </a:rPr>
              <a:t>l fund</a:t>
            </a:r>
            <a:r>
              <a:rPr lang="en-US" sz="2000" u="none" spc="40">
                <a:solidFill>
                  <a:srgbClr val="000000"/>
                </a:solidFill>
                <a:latin typeface="Montserrat"/>
                <a:ea typeface="Montserrat"/>
                <a:cs typeface="Montserrat"/>
                <a:sym typeface="Montserrat"/>
              </a:rPr>
              <a:t>ing </a:t>
            </a:r>
            <a:r>
              <a:rPr lang="en-US" sz="2000" spc="40">
                <a:solidFill>
                  <a:srgbClr val="000000"/>
                </a:solidFill>
                <a:latin typeface="Montserrat"/>
                <a:ea typeface="Montserrat"/>
                <a:cs typeface="Montserrat"/>
                <a:sym typeface="Montserrat"/>
              </a:rPr>
              <a:t>makes</a:t>
            </a:r>
            <a:r>
              <a:rPr lang="en-US" sz="2000" u="none" spc="40">
                <a:solidFill>
                  <a:srgbClr val="000000"/>
                </a:solidFill>
                <a:latin typeface="Montserrat"/>
                <a:ea typeface="Montserrat"/>
                <a:cs typeface="Montserrat"/>
                <a:sym typeface="Montserrat"/>
              </a:rPr>
              <a:t> it </a:t>
            </a:r>
            <a:r>
              <a:rPr lang="en-US" sz="2000" spc="40">
                <a:solidFill>
                  <a:srgbClr val="000000"/>
                </a:solidFill>
                <a:latin typeface="Montserrat"/>
                <a:ea typeface="Montserrat"/>
                <a:cs typeface="Montserrat"/>
                <a:sym typeface="Montserrat"/>
              </a:rPr>
              <a:t>ha</a:t>
            </a:r>
            <a:r>
              <a:rPr lang="en-US" sz="2000" u="none" spc="40">
                <a:solidFill>
                  <a:srgbClr val="000000"/>
                </a:solidFill>
                <a:latin typeface="Montserrat"/>
                <a:ea typeface="Montserrat"/>
                <a:cs typeface="Montserrat"/>
                <a:sym typeface="Montserrat"/>
              </a:rPr>
              <a:t>r</a:t>
            </a:r>
            <a:r>
              <a:rPr lang="en-US" sz="2000" spc="40">
                <a:solidFill>
                  <a:srgbClr val="000000"/>
                </a:solidFill>
                <a:latin typeface="Montserrat"/>
                <a:ea typeface="Montserrat"/>
                <a:cs typeface="Montserrat"/>
                <a:sym typeface="Montserrat"/>
              </a:rPr>
              <a:t>d</a:t>
            </a:r>
            <a:r>
              <a:rPr lang="en-US" sz="2000" u="none" spc="40">
                <a:solidFill>
                  <a:srgbClr val="000000"/>
                </a:solidFill>
                <a:latin typeface="Montserrat"/>
                <a:ea typeface="Montserrat"/>
                <a:cs typeface="Montserrat"/>
                <a:sym typeface="Montserrat"/>
              </a:rPr>
              <a:t>er</a:t>
            </a:r>
            <a:r>
              <a:rPr lang="en-US" sz="2000" spc="40">
                <a:solidFill>
                  <a:srgbClr val="000000"/>
                </a:solidFill>
                <a:latin typeface="Montserrat"/>
                <a:ea typeface="Montserrat"/>
                <a:cs typeface="Montserrat"/>
                <a:sym typeface="Montserrat"/>
              </a:rPr>
              <a:t> to a</a:t>
            </a:r>
            <a:r>
              <a:rPr lang="en-US" sz="2000" u="none" spc="40">
                <a:solidFill>
                  <a:srgbClr val="000000"/>
                </a:solidFill>
                <a:latin typeface="Montserrat"/>
                <a:ea typeface="Montserrat"/>
                <a:cs typeface="Montserrat"/>
                <a:sym typeface="Montserrat"/>
              </a:rPr>
              <a:t>c</a:t>
            </a:r>
            <a:r>
              <a:rPr lang="en-US" sz="2000" spc="40">
                <a:solidFill>
                  <a:srgbClr val="000000"/>
                </a:solidFill>
                <a:latin typeface="Montserrat"/>
                <a:ea typeface="Montserrat"/>
                <a:cs typeface="Montserrat"/>
                <a:sym typeface="Montserrat"/>
              </a:rPr>
              <a:t>hi</a:t>
            </a:r>
            <a:r>
              <a:rPr lang="en-US" sz="2000" u="none" spc="40">
                <a:solidFill>
                  <a:srgbClr val="000000"/>
                </a:solidFill>
                <a:latin typeface="Montserrat"/>
                <a:ea typeface="Montserrat"/>
                <a:cs typeface="Montserrat"/>
                <a:sym typeface="Montserrat"/>
              </a:rPr>
              <a:t>e</a:t>
            </a:r>
            <a:r>
              <a:rPr lang="en-US" sz="2000" spc="40">
                <a:solidFill>
                  <a:srgbClr val="000000"/>
                </a:solidFill>
                <a:latin typeface="Montserrat"/>
                <a:ea typeface="Montserrat"/>
                <a:cs typeface="Montserrat"/>
                <a:sym typeface="Montserrat"/>
              </a:rPr>
              <a:t>ve</a:t>
            </a:r>
            <a:r>
              <a:rPr lang="en-US" sz="2000" u="none" spc="40">
                <a:solidFill>
                  <a:srgbClr val="000000"/>
                </a:solidFill>
                <a:latin typeface="Montserrat"/>
                <a:ea typeface="Montserrat"/>
                <a:cs typeface="Montserrat"/>
                <a:sym typeface="Montserrat"/>
              </a:rPr>
              <a:t> a</a:t>
            </a:r>
            <a:r>
              <a:rPr lang="en-US" sz="2000" spc="40">
                <a:solidFill>
                  <a:srgbClr val="000000"/>
                </a:solidFill>
                <a:latin typeface="Montserrat"/>
                <a:ea typeface="Montserrat"/>
                <a:cs typeface="Montserrat"/>
                <a:sym typeface="Montserrat"/>
              </a:rPr>
              <a:t>cqui</a:t>
            </a:r>
            <a:r>
              <a:rPr lang="en-US" sz="2000" u="none" spc="40">
                <a:solidFill>
                  <a:srgbClr val="000000"/>
                </a:solidFill>
                <a:latin typeface="Montserrat"/>
                <a:ea typeface="Montserrat"/>
                <a:cs typeface="Montserrat"/>
                <a:sym typeface="Montserrat"/>
              </a:rPr>
              <a:t>s</a:t>
            </a:r>
            <a:r>
              <a:rPr lang="en-US" sz="2000" spc="40">
                <a:solidFill>
                  <a:srgbClr val="000000"/>
                </a:solidFill>
                <a:latin typeface="Montserrat"/>
                <a:ea typeface="Montserrat"/>
                <a:cs typeface="Montserrat"/>
                <a:sym typeface="Montserrat"/>
              </a:rPr>
              <a:t>iti</a:t>
            </a:r>
            <a:r>
              <a:rPr lang="en-US" sz="2000" u="none" spc="40">
                <a:solidFill>
                  <a:srgbClr val="000000"/>
                </a:solidFill>
                <a:latin typeface="Montserrat"/>
                <a:ea typeface="Montserrat"/>
                <a:cs typeface="Montserrat"/>
                <a:sym typeface="Montserrat"/>
              </a:rPr>
              <a:t>o</a:t>
            </a:r>
            <a:r>
              <a:rPr lang="en-US" sz="2000" spc="40">
                <a:solidFill>
                  <a:srgbClr val="000000"/>
                </a:solidFill>
                <a:latin typeface="Montserrat"/>
                <a:ea typeface="Montserrat"/>
                <a:cs typeface="Montserrat"/>
                <a:sym typeface="Montserrat"/>
              </a:rPr>
              <a:t>n scale, as they often remain small or localized.</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The dataset mirrors real-world Startup’s ecosystems:</a:t>
            </a:r>
          </a:p>
          <a:p>
            <a:pPr marL="431801" lvl="1" indent="-215900" algn="l">
              <a:lnSpc>
                <a:spcPts val="2800"/>
              </a:lnSpc>
              <a:buAutoNum type="arabicPeriod"/>
            </a:pPr>
            <a:r>
              <a:rPr lang="en-US" sz="2000" spc="40">
                <a:solidFill>
                  <a:srgbClr val="000000"/>
                </a:solidFill>
                <a:latin typeface="Montserrat"/>
                <a:ea typeface="Montserrat"/>
                <a:cs typeface="Montserrat"/>
                <a:sym typeface="Montserrat"/>
              </a:rPr>
              <a:t>Globally, most acquisitions involve funded startups, while non-funded ones either grow slowly in the markets or shut down quietly.</a:t>
            </a:r>
          </a:p>
          <a:p>
            <a:pPr marL="431801" lvl="1" indent="-215900" algn="l">
              <a:lnSpc>
                <a:spcPts val="2800"/>
              </a:lnSpc>
              <a:buAutoNum type="arabicPeriod"/>
            </a:pPr>
            <a:r>
              <a:rPr lang="en-US" sz="2000" spc="40">
                <a:solidFill>
                  <a:srgbClr val="000000"/>
                </a:solidFill>
                <a:latin typeface="Montserrat"/>
                <a:ea typeface="Montserrat"/>
                <a:cs typeface="Montserrat"/>
                <a:sym typeface="Montserrat"/>
              </a:rPr>
              <a:t>Acquiring companies (larger firms, corporates) tend to prefer Startups that already have VC or Angel, since funding is seen as a form of due diligence and growth validation.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47750" y="1239229"/>
            <a:ext cx="16211550" cy="6707529"/>
          </a:xfrm>
          <a:custGeom>
            <a:avLst/>
            <a:gdLst/>
            <a:ahLst/>
            <a:cxnLst/>
            <a:rect l="l" t="t" r="r" b="b"/>
            <a:pathLst>
              <a:path w="16211550" h="6707529">
                <a:moveTo>
                  <a:pt x="0" y="0"/>
                </a:moveTo>
                <a:lnTo>
                  <a:pt x="16211550" y="0"/>
                </a:lnTo>
                <a:lnTo>
                  <a:pt x="16211550" y="6707529"/>
                </a:lnTo>
                <a:lnTo>
                  <a:pt x="0" y="6707529"/>
                </a:lnTo>
                <a:lnTo>
                  <a:pt x="0" y="0"/>
                </a:lnTo>
                <a:close/>
              </a:path>
            </a:pathLst>
          </a:custGeom>
          <a:blipFill>
            <a:blip r:embed="rId2"/>
            <a:stretch>
              <a:fillRect/>
            </a:stretch>
          </a:blipFill>
        </p:spPr>
      </p:sp>
      <p:sp>
        <p:nvSpPr>
          <p:cNvPr id="3" name="AutoShape 3"/>
          <p:cNvSpPr/>
          <p:nvPr/>
        </p:nvSpPr>
        <p:spPr>
          <a:xfrm rot="-1753206">
            <a:off x="-2419265" y="4719310"/>
            <a:ext cx="25783492" cy="9586163"/>
          </a:xfrm>
          <a:prstGeom prst="rect">
            <a:avLst/>
          </a:prstGeom>
          <a:solidFill>
            <a:srgbClr val="545454">
              <a:alpha val="4706"/>
            </a:srgbClr>
          </a:solidFill>
        </p:spPr>
      </p:sp>
      <p:sp>
        <p:nvSpPr>
          <p:cNvPr id="4" name="AutoShape 4"/>
          <p:cNvSpPr/>
          <p:nvPr/>
        </p:nvSpPr>
        <p:spPr>
          <a:xfrm>
            <a:off x="1047750" y="10029064"/>
            <a:ext cx="16230600" cy="913654"/>
          </a:xfrm>
          <a:prstGeom prst="rect">
            <a:avLst/>
          </a:prstGeom>
          <a:solidFill>
            <a:srgbClr val="213559"/>
          </a:solidFill>
        </p:spPr>
      </p:sp>
      <p:sp>
        <p:nvSpPr>
          <p:cNvPr id="5" name="AutoShape 5"/>
          <p:cNvSpPr/>
          <p:nvPr/>
        </p:nvSpPr>
        <p:spPr>
          <a:xfrm>
            <a:off x="1028700" y="-675827"/>
            <a:ext cx="16230600" cy="937987"/>
          </a:xfrm>
          <a:prstGeom prst="rect">
            <a:avLst/>
          </a:prstGeom>
          <a:solidFill>
            <a:srgbClr val="213559"/>
          </a:solidFill>
        </p:spPr>
      </p:sp>
      <p:sp>
        <p:nvSpPr>
          <p:cNvPr id="6" name="TextBox 6"/>
          <p:cNvSpPr txBox="1"/>
          <p:nvPr/>
        </p:nvSpPr>
        <p:spPr>
          <a:xfrm>
            <a:off x="108585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DATA CORRELATION MAPPING</a:t>
            </a:r>
          </a:p>
        </p:txBody>
      </p:sp>
      <p:sp>
        <p:nvSpPr>
          <p:cNvPr id="7" name="TextBox 7"/>
          <p:cNvSpPr txBox="1"/>
          <p:nvPr/>
        </p:nvSpPr>
        <p:spPr>
          <a:xfrm>
            <a:off x="670675" y="8370928"/>
            <a:ext cx="17617325" cy="1433162"/>
          </a:xfrm>
          <a:prstGeom prst="rect">
            <a:avLst/>
          </a:prstGeom>
        </p:spPr>
        <p:txBody>
          <a:bodyPr lIns="0" tIns="0" rIns="0" bIns="0" rtlCol="0" anchor="t">
            <a:spAutoFit/>
          </a:bodyPr>
          <a:lstStyle/>
          <a:p>
            <a:pPr algn="l">
              <a:lnSpc>
                <a:spcPts val="2906"/>
              </a:lnSpc>
              <a:spcBef>
                <a:spcPct val="0"/>
              </a:spcBef>
            </a:pPr>
            <a:r>
              <a:rPr lang="en-US" sz="2076" spc="41">
                <a:solidFill>
                  <a:srgbClr val="000000"/>
                </a:solidFill>
                <a:latin typeface="Montserrat"/>
                <a:ea typeface="Montserrat"/>
                <a:cs typeface="Montserrat"/>
                <a:sym typeface="Montserrat"/>
              </a:rPr>
              <a:t>Base on General Benchmark for Correlation, a value of 0.60 – 0.79 → is classify as Strong correlation, and we f</a:t>
            </a:r>
            <a:r>
              <a:rPr lang="en-US" sz="2076" u="none" spc="41">
                <a:solidFill>
                  <a:srgbClr val="000000"/>
                </a:solidFill>
                <a:latin typeface="Montserrat"/>
                <a:ea typeface="Montserrat"/>
                <a:cs typeface="Montserrat"/>
                <a:sym typeface="Montserrat"/>
              </a:rPr>
              <a:t>ound it as </a:t>
            </a:r>
            <a:r>
              <a:rPr lang="en-US" sz="2076" spc="41">
                <a:solidFill>
                  <a:srgbClr val="000000"/>
                </a:solidFill>
                <a:latin typeface="Montserrat"/>
                <a:ea typeface="Montserrat"/>
                <a:cs typeface="Montserrat"/>
                <a:sym typeface="Montserrat"/>
              </a:rPr>
              <a:t>fol</a:t>
            </a:r>
            <a:r>
              <a:rPr lang="en-US" sz="2076" u="none" spc="41">
                <a:solidFill>
                  <a:srgbClr val="000000"/>
                </a:solidFill>
                <a:latin typeface="Montserrat"/>
                <a:ea typeface="Montserrat"/>
                <a:cs typeface="Montserrat"/>
                <a:sym typeface="Montserrat"/>
              </a:rPr>
              <a:t>lows:</a:t>
            </a:r>
          </a:p>
          <a:p>
            <a:pPr algn="l">
              <a:lnSpc>
                <a:spcPts val="2906"/>
              </a:lnSpc>
            </a:pPr>
            <a:r>
              <a:rPr lang="en-US" sz="2076" spc="41">
                <a:solidFill>
                  <a:srgbClr val="000000"/>
                </a:solidFill>
                <a:latin typeface="Montserrat"/>
                <a:ea typeface="Montserrat"/>
                <a:cs typeface="Montserrat"/>
                <a:sym typeface="Montserrat"/>
              </a:rPr>
              <a:t>1.</a:t>
            </a:r>
            <a:r>
              <a:rPr lang="en-US" sz="2076" u="none" spc="41">
                <a:solidFill>
                  <a:srgbClr val="000000"/>
                </a:solidFill>
                <a:latin typeface="Montserrat"/>
                <a:ea typeface="Montserrat"/>
                <a:cs typeface="Montserrat"/>
                <a:sym typeface="Montserrat"/>
              </a:rPr>
              <a:t> </a:t>
            </a:r>
            <a:r>
              <a:rPr lang="en-US" sz="2076" spc="41">
                <a:solidFill>
                  <a:srgbClr val="000000"/>
                </a:solidFill>
                <a:latin typeface="Montserrat"/>
                <a:ea typeface="Montserrat"/>
                <a:cs typeface="Montserrat"/>
                <a:sym typeface="Montserrat"/>
              </a:rPr>
              <a:t>has_VC ↔</a:t>
            </a:r>
            <a:r>
              <a:rPr lang="en-US" sz="2076" u="none" spc="41">
                <a:solidFill>
                  <a:srgbClr val="000000"/>
                </a:solidFill>
                <a:latin typeface="Montserrat"/>
                <a:ea typeface="Montserrat"/>
                <a:cs typeface="Montserrat"/>
                <a:sym typeface="Montserrat"/>
              </a:rPr>
              <a:t> has_Inve</a:t>
            </a:r>
            <a:r>
              <a:rPr lang="en-US" sz="2076" spc="41">
                <a:solidFill>
                  <a:srgbClr val="000000"/>
                </a:solidFill>
                <a:latin typeface="Montserrat"/>
                <a:ea typeface="Montserrat"/>
                <a:cs typeface="Montserrat"/>
                <a:sym typeface="Montserrat"/>
              </a:rPr>
              <a:t>stor: 0.6654</a:t>
            </a:r>
            <a:r>
              <a:rPr lang="en-US" sz="2076" u="none" spc="41">
                <a:solidFill>
                  <a:srgbClr val="000000"/>
                </a:solidFill>
                <a:latin typeface="Montserrat"/>
                <a:ea typeface="Montserrat"/>
                <a:cs typeface="Montserrat"/>
                <a:sym typeface="Montserrat"/>
              </a:rPr>
              <a:t> → S</a:t>
            </a:r>
            <a:r>
              <a:rPr lang="en-US" sz="2076" spc="41">
                <a:solidFill>
                  <a:srgbClr val="000000"/>
                </a:solidFill>
                <a:latin typeface="Montserrat"/>
                <a:ea typeface="Montserrat"/>
                <a:cs typeface="Montserrat"/>
                <a:sym typeface="Montserrat"/>
              </a:rPr>
              <a:t>tr</a:t>
            </a:r>
            <a:r>
              <a:rPr lang="en-US" sz="2076" u="none" spc="41">
                <a:solidFill>
                  <a:srgbClr val="000000"/>
                </a:solidFill>
                <a:latin typeface="Montserrat"/>
                <a:ea typeface="Montserrat"/>
                <a:cs typeface="Montserrat"/>
                <a:sym typeface="Montserrat"/>
              </a:rPr>
              <a:t>ong po</a:t>
            </a:r>
            <a:r>
              <a:rPr lang="en-US" sz="2076" spc="41">
                <a:solidFill>
                  <a:srgbClr val="000000"/>
                </a:solidFill>
                <a:latin typeface="Montserrat"/>
                <a:ea typeface="Montserrat"/>
                <a:cs typeface="Montserrat"/>
                <a:sym typeface="Montserrat"/>
              </a:rPr>
              <a:t>s</a:t>
            </a:r>
            <a:r>
              <a:rPr lang="en-US" sz="2076" u="none" spc="41">
                <a:solidFill>
                  <a:srgbClr val="000000"/>
                </a:solidFill>
                <a:latin typeface="Montserrat"/>
                <a:ea typeface="Montserrat"/>
                <a:cs typeface="Montserrat"/>
                <a:sym typeface="Montserrat"/>
              </a:rPr>
              <a:t>itive correla</a:t>
            </a:r>
            <a:r>
              <a:rPr lang="en-US" sz="2076" spc="41">
                <a:solidFill>
                  <a:srgbClr val="000000"/>
                </a:solidFill>
                <a:latin typeface="Montserrat"/>
                <a:ea typeface="Montserrat"/>
                <a:cs typeface="Montserrat"/>
                <a:sym typeface="Montserrat"/>
              </a:rPr>
              <a:t>ti</a:t>
            </a:r>
            <a:r>
              <a:rPr lang="en-US" sz="2076" u="none" spc="41">
                <a:solidFill>
                  <a:srgbClr val="000000"/>
                </a:solidFill>
                <a:latin typeface="Montserrat"/>
                <a:ea typeface="Montserrat"/>
                <a:cs typeface="Montserrat"/>
                <a:sym typeface="Montserrat"/>
              </a:rPr>
              <a:t>o</a:t>
            </a:r>
            <a:r>
              <a:rPr lang="en-US" sz="2076" spc="41">
                <a:solidFill>
                  <a:srgbClr val="000000"/>
                </a:solidFill>
                <a:latin typeface="Montserrat"/>
                <a:ea typeface="Montserrat"/>
                <a:cs typeface="Montserrat"/>
                <a:sym typeface="Montserrat"/>
              </a:rPr>
              <a:t>n, this due to startups with VC usually have investors</a:t>
            </a:r>
          </a:p>
          <a:p>
            <a:pPr algn="l">
              <a:lnSpc>
                <a:spcPts val="2906"/>
              </a:lnSpc>
            </a:pPr>
            <a:r>
              <a:rPr lang="en-US" sz="2076" spc="41">
                <a:solidFill>
                  <a:srgbClr val="000000"/>
                </a:solidFill>
                <a:latin typeface="Montserrat"/>
                <a:ea typeface="Montserrat"/>
                <a:cs typeface="Montserrat"/>
                <a:sym typeface="Montserrat"/>
              </a:rPr>
              <a:t>2. has_RoundABCD ↔ Non_Funded_Startup: –0.9208 → Very strong negative correlation, because once a startup is non-funded, it definitely won’t have Round A/B/C/D.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2419265" y="4719310"/>
            <a:ext cx="25783492" cy="9586163"/>
          </a:xfrm>
          <a:prstGeom prst="rect">
            <a:avLst/>
          </a:prstGeom>
          <a:solidFill>
            <a:srgbClr val="545454">
              <a:alpha val="4706"/>
            </a:srgbClr>
          </a:solidFill>
        </p:spPr>
      </p:sp>
      <p:sp>
        <p:nvSpPr>
          <p:cNvPr id="3" name="AutoShape 3"/>
          <p:cNvSpPr/>
          <p:nvPr/>
        </p:nvSpPr>
        <p:spPr>
          <a:xfrm>
            <a:off x="1047750" y="10029064"/>
            <a:ext cx="16230600" cy="913654"/>
          </a:xfrm>
          <a:prstGeom prst="rect">
            <a:avLst/>
          </a:prstGeom>
          <a:solidFill>
            <a:srgbClr val="213559"/>
          </a:solidFill>
        </p:spPr>
      </p:sp>
      <p:sp>
        <p:nvSpPr>
          <p:cNvPr id="4" name="AutoShape 4"/>
          <p:cNvSpPr/>
          <p:nvPr/>
        </p:nvSpPr>
        <p:spPr>
          <a:xfrm>
            <a:off x="1028700" y="-675827"/>
            <a:ext cx="16230600" cy="937987"/>
          </a:xfrm>
          <a:prstGeom prst="rect">
            <a:avLst/>
          </a:prstGeom>
          <a:solidFill>
            <a:srgbClr val="213559"/>
          </a:solidFill>
        </p:spPr>
      </p:sp>
      <p:sp>
        <p:nvSpPr>
          <p:cNvPr id="5" name="Freeform 5"/>
          <p:cNvSpPr/>
          <p:nvPr/>
        </p:nvSpPr>
        <p:spPr>
          <a:xfrm>
            <a:off x="6152394" y="1715634"/>
            <a:ext cx="11562785" cy="7270101"/>
          </a:xfrm>
          <a:custGeom>
            <a:avLst/>
            <a:gdLst/>
            <a:ahLst/>
            <a:cxnLst/>
            <a:rect l="l" t="t" r="r" b="b"/>
            <a:pathLst>
              <a:path w="11562785" h="7270101">
                <a:moveTo>
                  <a:pt x="0" y="0"/>
                </a:moveTo>
                <a:lnTo>
                  <a:pt x="11562785" y="0"/>
                </a:lnTo>
                <a:lnTo>
                  <a:pt x="11562785" y="7270101"/>
                </a:lnTo>
                <a:lnTo>
                  <a:pt x="0" y="7270101"/>
                </a:lnTo>
                <a:lnTo>
                  <a:pt x="0" y="0"/>
                </a:lnTo>
                <a:close/>
              </a:path>
            </a:pathLst>
          </a:custGeom>
          <a:blipFill>
            <a:blip r:embed="rId2"/>
            <a:stretch>
              <a:fillRect/>
            </a:stretch>
          </a:blipFill>
        </p:spPr>
      </p:sp>
      <p:sp>
        <p:nvSpPr>
          <p:cNvPr id="6" name="TextBox 6"/>
          <p:cNvSpPr txBox="1"/>
          <p:nvPr/>
        </p:nvSpPr>
        <p:spPr>
          <a:xfrm>
            <a:off x="1085850" y="603040"/>
            <a:ext cx="16230600" cy="372899"/>
          </a:xfrm>
          <a:prstGeom prst="rect">
            <a:avLst/>
          </a:prstGeom>
        </p:spPr>
        <p:txBody>
          <a:bodyPr lIns="0" tIns="0" rIns="0" bIns="0" rtlCol="0" anchor="t">
            <a:spAutoFit/>
          </a:bodyPr>
          <a:lstStyle/>
          <a:p>
            <a:pPr algn="ctr">
              <a:lnSpc>
                <a:spcPts val="2722"/>
              </a:lnSpc>
            </a:pPr>
            <a:r>
              <a:rPr lang="en-US" sz="2778" b="1" spc="-163">
                <a:solidFill>
                  <a:srgbClr val="545454"/>
                </a:solidFill>
                <a:latin typeface="Montserrat Ultra-Bold"/>
                <a:ea typeface="Montserrat Ultra-Bold"/>
                <a:cs typeface="Montserrat Ultra-Bold"/>
                <a:sym typeface="Montserrat Ultra-Bold"/>
              </a:rPr>
              <a:t>BOXPLOTS OF SELECTED NUMERIC COLUMNS</a:t>
            </a:r>
          </a:p>
        </p:txBody>
      </p:sp>
      <p:sp>
        <p:nvSpPr>
          <p:cNvPr id="7" name="TextBox 7"/>
          <p:cNvSpPr txBox="1"/>
          <p:nvPr/>
        </p:nvSpPr>
        <p:spPr>
          <a:xfrm>
            <a:off x="451531" y="2513466"/>
            <a:ext cx="5229616" cy="6057900"/>
          </a:xfrm>
          <a:prstGeom prst="rect">
            <a:avLst/>
          </a:prstGeom>
        </p:spPr>
        <p:txBody>
          <a:bodyPr lIns="0" tIns="0" rIns="0" bIns="0" rtlCol="0" anchor="t">
            <a:spAutoFit/>
          </a:bodyPr>
          <a:lstStyle/>
          <a:p>
            <a:pPr algn="l">
              <a:lnSpc>
                <a:spcPts val="3359"/>
              </a:lnSpc>
            </a:pPr>
            <a:r>
              <a:rPr lang="en-US" sz="2400" b="1" spc="48">
                <a:solidFill>
                  <a:srgbClr val="000000"/>
                </a:solidFill>
                <a:latin typeface="Montserrat Bold"/>
                <a:ea typeface="Montserrat Bold"/>
                <a:cs typeface="Montserrat Bold"/>
                <a:sym typeface="Montserrat Bold"/>
              </a:rPr>
              <a:t>Outliers:</a:t>
            </a:r>
          </a:p>
          <a:p>
            <a:pPr algn="l">
              <a:lnSpc>
                <a:spcPts val="2940"/>
              </a:lnSpc>
            </a:pPr>
            <a:endParaRPr lang="en-US" sz="2400" b="1" spc="48">
              <a:solidFill>
                <a:srgbClr val="000000"/>
              </a:solidFill>
              <a:latin typeface="Montserrat Bold"/>
              <a:ea typeface="Montserrat Bold"/>
              <a:cs typeface="Montserrat Bold"/>
              <a:sym typeface="Montserrat Bold"/>
            </a:endParaRPr>
          </a:p>
          <a:p>
            <a:pPr marL="453390" lvl="1" indent="-226695" algn="l">
              <a:lnSpc>
                <a:spcPts val="2940"/>
              </a:lnSpc>
              <a:buFont typeface="Arial"/>
              <a:buChar char="•"/>
            </a:pPr>
            <a:r>
              <a:rPr lang="en-US" sz="2100" spc="42">
                <a:solidFill>
                  <a:srgbClr val="000000"/>
                </a:solidFill>
                <a:latin typeface="Montserrat"/>
                <a:ea typeface="Montserrat"/>
                <a:cs typeface="Montserrat"/>
                <a:sym typeface="Montserrat"/>
              </a:rPr>
              <a:t>Log-transformation of the Features </a:t>
            </a:r>
            <a:r>
              <a:rPr lang="en-US" sz="2100" b="1" i="1" spc="42">
                <a:solidFill>
                  <a:srgbClr val="000000"/>
                </a:solidFill>
                <a:latin typeface="Montserrat Bold Italics"/>
                <a:ea typeface="Montserrat Bold Italics"/>
                <a:cs typeface="Montserrat Bold Italics"/>
                <a:sym typeface="Montserrat Bold Italics"/>
              </a:rPr>
              <a:t>'funding_total_usd'</a:t>
            </a:r>
            <a:r>
              <a:rPr lang="en-US" sz="2100" u="none" spc="42">
                <a:solidFill>
                  <a:srgbClr val="000000"/>
                </a:solidFill>
                <a:latin typeface="Montserrat"/>
                <a:ea typeface="Montserrat"/>
                <a:cs typeface="Montserrat"/>
                <a:sym typeface="Montserrat"/>
              </a:rPr>
              <a:t> </a:t>
            </a:r>
            <a:r>
              <a:rPr lang="en-US" sz="2100" spc="42">
                <a:solidFill>
                  <a:srgbClr val="000000"/>
                </a:solidFill>
                <a:latin typeface="Montserrat"/>
                <a:ea typeface="Montserrat"/>
                <a:cs typeface="Montserrat"/>
                <a:sym typeface="Montserrat"/>
              </a:rPr>
              <a:t>so</a:t>
            </a:r>
            <a:r>
              <a:rPr lang="en-US" sz="2100" u="none" spc="42">
                <a:solidFill>
                  <a:srgbClr val="000000"/>
                </a:solidFill>
                <a:latin typeface="Montserrat"/>
                <a:ea typeface="Montserrat"/>
                <a:cs typeface="Montserrat"/>
                <a:sym typeface="Montserrat"/>
              </a:rPr>
              <a:t> the</a:t>
            </a:r>
            <a:r>
              <a:rPr lang="en-US" sz="2100" spc="42">
                <a:solidFill>
                  <a:srgbClr val="000000"/>
                </a:solidFill>
                <a:latin typeface="Montserrat"/>
                <a:ea typeface="Montserrat"/>
                <a:cs typeface="Montserrat"/>
                <a:sym typeface="Montserrat"/>
              </a:rPr>
              <a:t> model</a:t>
            </a:r>
            <a:r>
              <a:rPr lang="en-US" sz="2100" u="none" spc="42">
                <a:solidFill>
                  <a:srgbClr val="000000"/>
                </a:solidFill>
                <a:latin typeface="Montserrat"/>
                <a:ea typeface="Montserrat"/>
                <a:cs typeface="Montserrat"/>
                <a:sym typeface="Montserrat"/>
              </a:rPr>
              <a:t> doesn’t get dominated by mega-fu</a:t>
            </a:r>
            <a:r>
              <a:rPr lang="en-US" sz="2100" spc="42">
                <a:solidFill>
                  <a:srgbClr val="000000"/>
                </a:solidFill>
                <a:latin typeface="Montserrat"/>
                <a:ea typeface="Montserrat"/>
                <a:cs typeface="Montserrat"/>
                <a:sym typeface="Montserrat"/>
              </a:rPr>
              <a:t>nded startups.</a:t>
            </a:r>
          </a:p>
          <a:p>
            <a:pPr marL="453390" lvl="1" indent="-226695" algn="l">
              <a:lnSpc>
                <a:spcPts val="2940"/>
              </a:lnSpc>
              <a:buFont typeface="Arial"/>
              <a:buChar char="•"/>
            </a:pPr>
            <a:r>
              <a:rPr lang="en-US" sz="2100" spc="42">
                <a:solidFill>
                  <a:srgbClr val="000000"/>
                </a:solidFill>
                <a:latin typeface="Montserrat"/>
                <a:ea typeface="Montserrat"/>
                <a:cs typeface="Montserrat"/>
                <a:sym typeface="Montserrat"/>
              </a:rPr>
              <a:t>And leave the other features as it is, because of small integers (0–20) not extreme enough to need log.</a:t>
            </a:r>
          </a:p>
          <a:p>
            <a:pPr algn="l">
              <a:lnSpc>
                <a:spcPts val="2906"/>
              </a:lnSpc>
            </a:pPr>
            <a:endParaRPr lang="en-US" sz="2100" spc="42">
              <a:solidFill>
                <a:srgbClr val="000000"/>
              </a:solidFill>
              <a:latin typeface="Montserrat"/>
              <a:ea typeface="Montserrat"/>
              <a:cs typeface="Montserrat"/>
              <a:sym typeface="Montserrat"/>
            </a:endParaRPr>
          </a:p>
          <a:p>
            <a:pPr algn="l">
              <a:lnSpc>
                <a:spcPts val="3359"/>
              </a:lnSpc>
            </a:pPr>
            <a:endParaRPr lang="en-US" sz="2100" spc="42">
              <a:solidFill>
                <a:srgbClr val="000000"/>
              </a:solidFill>
              <a:latin typeface="Montserrat"/>
              <a:ea typeface="Montserrat"/>
              <a:cs typeface="Montserrat"/>
              <a:sym typeface="Montserrat"/>
            </a:endParaRPr>
          </a:p>
          <a:p>
            <a:pPr algn="l">
              <a:lnSpc>
                <a:spcPts val="3359"/>
              </a:lnSpc>
            </a:pPr>
            <a:r>
              <a:rPr lang="en-US" sz="2400" b="1" spc="48">
                <a:solidFill>
                  <a:srgbClr val="000000"/>
                </a:solidFill>
                <a:latin typeface="Montserrat Bold"/>
                <a:ea typeface="Montserrat Bold"/>
                <a:cs typeface="Montserrat Bold"/>
                <a:sym typeface="Montserrat Bold"/>
              </a:rPr>
              <a:t>Scaling:</a:t>
            </a:r>
          </a:p>
          <a:p>
            <a:pPr algn="l">
              <a:lnSpc>
                <a:spcPts val="2940"/>
              </a:lnSpc>
            </a:pPr>
            <a:endParaRPr lang="en-US" sz="2400" b="1" spc="48">
              <a:solidFill>
                <a:srgbClr val="000000"/>
              </a:solidFill>
              <a:latin typeface="Montserrat Bold"/>
              <a:ea typeface="Montserrat Bold"/>
              <a:cs typeface="Montserrat Bold"/>
              <a:sym typeface="Montserrat Bold"/>
            </a:endParaRPr>
          </a:p>
          <a:p>
            <a:pPr marL="453390" lvl="1" indent="-226695" algn="l">
              <a:lnSpc>
                <a:spcPts val="2940"/>
              </a:lnSpc>
              <a:buFont typeface="Arial"/>
              <a:buChar char="•"/>
            </a:pPr>
            <a:r>
              <a:rPr lang="en-US" sz="2100" spc="42">
                <a:solidFill>
                  <a:srgbClr val="000000"/>
                </a:solidFill>
                <a:latin typeface="Montserrat"/>
                <a:ea typeface="Montserrat"/>
                <a:cs typeface="Montserrat"/>
                <a:sym typeface="Montserrat"/>
              </a:rPr>
              <a:t>We use Standard Scaler for scaling the data.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8302951"/>
            <a:ext cx="16230600" cy="169519"/>
          </a:xfrm>
          <a:prstGeom prst="rect">
            <a:avLst/>
          </a:prstGeom>
          <a:solidFill>
            <a:srgbClr val="FFFFFF"/>
          </a:solidFill>
        </p:spPr>
      </p:sp>
      <p:sp>
        <p:nvSpPr>
          <p:cNvPr id="5" name="AutoShape 5"/>
          <p:cNvSpPr/>
          <p:nvPr/>
        </p:nvSpPr>
        <p:spPr>
          <a:xfrm>
            <a:off x="1028700" y="1814529"/>
            <a:ext cx="16230600" cy="169519"/>
          </a:xfrm>
          <a:prstGeom prst="rect">
            <a:avLst/>
          </a:prstGeom>
          <a:solidFill>
            <a:srgbClr val="FFFFFF"/>
          </a:solidFill>
        </p:spPr>
      </p:sp>
      <p:sp>
        <p:nvSpPr>
          <p:cNvPr id="6" name="TextBox 6"/>
          <p:cNvSpPr txBox="1"/>
          <p:nvPr/>
        </p:nvSpPr>
        <p:spPr>
          <a:xfrm>
            <a:off x="2027703" y="3575202"/>
            <a:ext cx="14232593" cy="1732788"/>
          </a:xfrm>
          <a:prstGeom prst="rect">
            <a:avLst/>
          </a:prstGeom>
        </p:spPr>
        <p:txBody>
          <a:bodyPr lIns="0" tIns="0" rIns="0" bIns="0" rtlCol="0" anchor="t">
            <a:spAutoFit/>
          </a:bodyPr>
          <a:lstStyle/>
          <a:p>
            <a:pPr algn="ctr">
              <a:lnSpc>
                <a:spcPts val="6741"/>
              </a:lnSpc>
            </a:pPr>
            <a:r>
              <a:rPr lang="en-US" sz="6300" b="1" i="1">
                <a:solidFill>
                  <a:srgbClr val="FFFFFF"/>
                </a:solidFill>
                <a:latin typeface="Montserrat Ultra-Bold Italics"/>
                <a:ea typeface="Montserrat Ultra-Bold Italics"/>
                <a:cs typeface="Montserrat Ultra-Bold Italics"/>
                <a:sym typeface="Montserrat Ultra-Bold Italics"/>
              </a:rPr>
              <a:t>PREDICTIVE MODELING TECHNIQUES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TextBox 6"/>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LGBM CLASSIFIER</a:t>
            </a:r>
          </a:p>
        </p:txBody>
      </p:sp>
      <p:sp>
        <p:nvSpPr>
          <p:cNvPr id="7" name="Freeform 7"/>
          <p:cNvSpPr/>
          <p:nvPr/>
        </p:nvSpPr>
        <p:spPr>
          <a:xfrm>
            <a:off x="1395224" y="1695623"/>
            <a:ext cx="6034813" cy="2413925"/>
          </a:xfrm>
          <a:custGeom>
            <a:avLst/>
            <a:gdLst/>
            <a:ahLst/>
            <a:cxnLst/>
            <a:rect l="l" t="t" r="r" b="b"/>
            <a:pathLst>
              <a:path w="6034813" h="2413925">
                <a:moveTo>
                  <a:pt x="0" y="0"/>
                </a:moveTo>
                <a:lnTo>
                  <a:pt x="6034813" y="0"/>
                </a:lnTo>
                <a:lnTo>
                  <a:pt x="6034813" y="2413925"/>
                </a:lnTo>
                <a:lnTo>
                  <a:pt x="0" y="2413925"/>
                </a:lnTo>
                <a:lnTo>
                  <a:pt x="0" y="0"/>
                </a:lnTo>
                <a:close/>
              </a:path>
            </a:pathLst>
          </a:custGeom>
          <a:blipFill>
            <a:blip r:embed="rId4"/>
            <a:stretch>
              <a:fillRect/>
            </a:stretch>
          </a:blipFill>
        </p:spPr>
      </p:sp>
      <p:sp>
        <p:nvSpPr>
          <p:cNvPr id="8" name="Freeform 8"/>
          <p:cNvSpPr/>
          <p:nvPr/>
        </p:nvSpPr>
        <p:spPr>
          <a:xfrm>
            <a:off x="9685781" y="1984456"/>
            <a:ext cx="7240946" cy="6679773"/>
          </a:xfrm>
          <a:custGeom>
            <a:avLst/>
            <a:gdLst/>
            <a:ahLst/>
            <a:cxnLst/>
            <a:rect l="l" t="t" r="r" b="b"/>
            <a:pathLst>
              <a:path w="7240946" h="6679773">
                <a:moveTo>
                  <a:pt x="0" y="0"/>
                </a:moveTo>
                <a:lnTo>
                  <a:pt x="7240947" y="0"/>
                </a:lnTo>
                <a:lnTo>
                  <a:pt x="7240947" y="6679773"/>
                </a:lnTo>
                <a:lnTo>
                  <a:pt x="0" y="6679773"/>
                </a:lnTo>
                <a:lnTo>
                  <a:pt x="0" y="0"/>
                </a:lnTo>
                <a:close/>
              </a:path>
            </a:pathLst>
          </a:custGeom>
          <a:blipFill>
            <a:blip r:embed="rId5"/>
            <a:stretch>
              <a:fillRect/>
            </a:stretch>
          </a:blipFill>
        </p:spPr>
      </p:sp>
      <p:sp>
        <p:nvSpPr>
          <p:cNvPr id="9" name="TextBox 9"/>
          <p:cNvSpPr txBox="1"/>
          <p:nvPr/>
        </p:nvSpPr>
        <p:spPr>
          <a:xfrm>
            <a:off x="347902" y="4487476"/>
            <a:ext cx="9030211" cy="2157062"/>
          </a:xfrm>
          <a:prstGeom prst="rect">
            <a:avLst/>
          </a:prstGeom>
        </p:spPr>
        <p:txBody>
          <a:bodyPr lIns="0" tIns="0" rIns="0" bIns="0" rtlCol="0" anchor="t">
            <a:spAutoFit/>
          </a:bodyPr>
          <a:lstStyle/>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Accuracy predicts the outcomes of 80%</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0.85 and Recall= 0.84 on Acquired Startups → gives strong reability and positive trust.</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0.71 and Recall= 0.72 on Closed Startups → making about 28%  actual closures are missed, should not rely on the model alone for risk control</a:t>
            </a:r>
          </a:p>
        </p:txBody>
      </p:sp>
      <p:sp>
        <p:nvSpPr>
          <p:cNvPr id="10" name="TextBox 10"/>
          <p:cNvSpPr txBox="1"/>
          <p:nvPr/>
        </p:nvSpPr>
        <p:spPr>
          <a:xfrm>
            <a:off x="347902" y="6968388"/>
            <a:ext cx="9058786" cy="2519012"/>
          </a:xfrm>
          <a:prstGeom prst="rect">
            <a:avLst/>
          </a:prstGeom>
        </p:spPr>
        <p:txBody>
          <a:bodyPr lIns="0" tIns="0" rIns="0" bIns="0" rtlCol="0" anchor="t">
            <a:spAutoFit/>
          </a:bodyPr>
          <a:lstStyle/>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Closed (41)</a:t>
            </a:r>
            <a:r>
              <a:rPr lang="en-US" sz="2076" spc="41">
                <a:solidFill>
                  <a:srgbClr val="000000"/>
                </a:solidFill>
                <a:latin typeface="Montserrat"/>
                <a:ea typeface="Montserrat"/>
                <a:cs typeface="Montserrat"/>
                <a:sym typeface="Montserrat"/>
              </a:rPr>
              <a:t> = Correctly Identify Closed Startups</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Positive (16)</a:t>
            </a:r>
            <a:r>
              <a:rPr lang="en-US" sz="2076" spc="41">
                <a:solidFill>
                  <a:srgbClr val="000000"/>
                </a:solidFill>
                <a:latin typeface="Montserrat"/>
                <a:ea typeface="Montserrat"/>
                <a:cs typeface="Montserrat"/>
                <a:sym typeface="Montserrat"/>
              </a:rPr>
              <a:t>= Predicted ‘Acquired’ but actually ‘Closed’-  </a:t>
            </a:r>
            <a:r>
              <a:rPr lang="en-US" sz="2076" b="1" i="1" spc="41">
                <a:solidFill>
                  <a:srgbClr val="000000"/>
                </a:solidFill>
                <a:latin typeface="Montserrat Bold Italics"/>
                <a:ea typeface="Montserrat Bold Italics"/>
                <a:cs typeface="Montserrat Bold Italics"/>
                <a:sym typeface="Montserrat Bold Italics"/>
              </a:rPr>
              <a:t>dangerous for investor</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Negative (17)</a:t>
            </a:r>
            <a:r>
              <a:rPr lang="en-US" sz="2076" spc="41">
                <a:solidFill>
                  <a:srgbClr val="000000"/>
                </a:solidFill>
                <a:latin typeface="Montserrat"/>
                <a:ea typeface="Montserrat"/>
                <a:cs typeface="Montserrat"/>
                <a:sym typeface="Montserrat"/>
              </a:rPr>
              <a:t>= Predicted ‘Closed’ but actually ‘Acqiured’- missed opportunities (potential gains lost)</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Acquired (92)</a:t>
            </a:r>
            <a:r>
              <a:rPr lang="en-US" sz="2076" spc="41">
                <a:solidFill>
                  <a:srgbClr val="000000"/>
                </a:solidFill>
                <a:latin typeface="Montserrat"/>
                <a:ea typeface="Montserrat"/>
                <a:cs typeface="Montserrat"/>
                <a:sym typeface="Montserrat"/>
              </a:rPr>
              <a:t>= Strong accuracy in detecting Acquired Startups.</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6194814" y="-1292477"/>
            <a:ext cx="12450571" cy="16230600"/>
            <a:chOff x="0" y="0"/>
            <a:chExt cx="4871115" cy="6350000"/>
          </a:xfrm>
        </p:grpSpPr>
        <p:sp>
          <p:nvSpPr>
            <p:cNvPr id="4" name="Freeform 4"/>
            <p:cNvSpPr/>
            <p:nvPr/>
          </p:nvSpPr>
          <p:spPr>
            <a:xfrm>
              <a:off x="0" y="0"/>
              <a:ext cx="4871115" cy="6350000"/>
            </a:xfrm>
            <a:custGeom>
              <a:avLst/>
              <a:gdLst/>
              <a:ahLst/>
              <a:cxnLst/>
              <a:rect l="l" t="t" r="r" b="b"/>
              <a:pathLst>
                <a:path w="4871115" h="6350000">
                  <a:moveTo>
                    <a:pt x="2435558" y="0"/>
                  </a:moveTo>
                  <a:cubicBezTo>
                    <a:pt x="1090436" y="0"/>
                    <a:pt x="0" y="1421496"/>
                    <a:pt x="0" y="3175000"/>
                  </a:cubicBezTo>
                  <a:cubicBezTo>
                    <a:pt x="0" y="4928504"/>
                    <a:pt x="1090436" y="6350000"/>
                    <a:pt x="2435558" y="6350000"/>
                  </a:cubicBezTo>
                  <a:cubicBezTo>
                    <a:pt x="3780679" y="6350000"/>
                    <a:pt x="4871115" y="4928504"/>
                    <a:pt x="4871115" y="3175000"/>
                  </a:cubicBezTo>
                  <a:cubicBezTo>
                    <a:pt x="4871115" y="1421496"/>
                    <a:pt x="3780679" y="0"/>
                    <a:pt x="2435558" y="0"/>
                  </a:cubicBezTo>
                  <a:close/>
                </a:path>
              </a:pathLst>
            </a:custGeom>
            <a:solidFill>
              <a:srgbClr val="263F6B"/>
            </a:solidFill>
          </p:spPr>
        </p:sp>
      </p:grpSp>
      <p:sp>
        <p:nvSpPr>
          <p:cNvPr id="5" name="TextBox 5"/>
          <p:cNvSpPr txBox="1"/>
          <p:nvPr/>
        </p:nvSpPr>
        <p:spPr>
          <a:xfrm>
            <a:off x="857161" y="691309"/>
            <a:ext cx="9667609" cy="659162"/>
          </a:xfrm>
          <a:prstGeom prst="rect">
            <a:avLst/>
          </a:prstGeom>
        </p:spPr>
        <p:txBody>
          <a:bodyPr lIns="0" tIns="0" rIns="0" bIns="0" rtlCol="0" anchor="t">
            <a:spAutoFit/>
          </a:bodyPr>
          <a:lstStyle/>
          <a:p>
            <a:pPr algn="l">
              <a:lnSpc>
                <a:spcPts val="5079"/>
              </a:lnSpc>
            </a:pPr>
            <a:r>
              <a:rPr lang="en-US" sz="5182" b="1" spc="-305">
                <a:solidFill>
                  <a:srgbClr val="263F6B"/>
                </a:solidFill>
                <a:latin typeface="Montserrat Ultra-Bold"/>
                <a:ea typeface="Montserrat Ultra-Bold"/>
                <a:cs typeface="Montserrat Ultra-Bold"/>
                <a:sym typeface="Montserrat Ultra-Bold"/>
              </a:rPr>
              <a:t>WHY DID IT HAPPEN?</a:t>
            </a:r>
          </a:p>
        </p:txBody>
      </p:sp>
      <p:sp>
        <p:nvSpPr>
          <p:cNvPr id="6" name="TextBox 6"/>
          <p:cNvSpPr txBox="1"/>
          <p:nvPr/>
        </p:nvSpPr>
        <p:spPr>
          <a:xfrm>
            <a:off x="653415" y="2189154"/>
            <a:ext cx="6965959" cy="5435656"/>
          </a:xfrm>
          <a:prstGeom prst="rect">
            <a:avLst/>
          </a:prstGeom>
        </p:spPr>
        <p:txBody>
          <a:bodyPr lIns="0" tIns="0" rIns="0" bIns="0" rtlCol="0" anchor="t">
            <a:spAutoFit/>
          </a:bodyPr>
          <a:lstStyle/>
          <a:p>
            <a:pPr algn="l">
              <a:lnSpc>
                <a:spcPts val="4928"/>
              </a:lnSpc>
              <a:spcBef>
                <a:spcPct val="0"/>
              </a:spcBef>
            </a:pPr>
            <a:r>
              <a:rPr lang="en-US" sz="3791" b="1" spc="75">
                <a:solidFill>
                  <a:srgbClr val="000000"/>
                </a:solidFill>
                <a:latin typeface="Montserrat Bold"/>
                <a:ea typeface="Montserrat Bold"/>
                <a:cs typeface="Montserrat Bold"/>
                <a:sym typeface="Montserrat Bold"/>
              </a:rPr>
              <a:t>Source 1</a:t>
            </a:r>
          </a:p>
          <a:p>
            <a:pPr algn="l">
              <a:lnSpc>
                <a:spcPts val="3450"/>
              </a:lnSpc>
              <a:spcBef>
                <a:spcPct val="0"/>
              </a:spcBef>
            </a:pPr>
            <a:endParaRPr lang="en-US" sz="3791" b="1" spc="75">
              <a:solidFill>
                <a:srgbClr val="000000"/>
              </a:solidFill>
              <a:latin typeface="Montserrat Bold"/>
              <a:ea typeface="Montserrat Bold"/>
              <a:cs typeface="Montserrat Bold"/>
              <a:sym typeface="Montserrat Bold"/>
            </a:endParaRPr>
          </a:p>
          <a:p>
            <a:pPr marL="582930" lvl="1" indent="-291465" algn="l">
              <a:lnSpc>
                <a:spcPts val="3510"/>
              </a:lnSpc>
              <a:buFont typeface="Arial"/>
              <a:buChar char="•"/>
            </a:pPr>
            <a:r>
              <a:rPr lang="en-US" sz="2700" b="1" spc="54">
                <a:solidFill>
                  <a:srgbClr val="263F6B"/>
                </a:solidFill>
                <a:latin typeface="Montserrat Bold"/>
                <a:ea typeface="Montserrat Bold"/>
                <a:cs typeface="Montserrat Bold"/>
                <a:sym typeface="Montserrat Bold"/>
              </a:rPr>
              <a:t>38% of startup failures occur due to financial issues</a:t>
            </a:r>
          </a:p>
          <a:p>
            <a:pPr marL="582930" lvl="1" indent="-291465" algn="l">
              <a:lnSpc>
                <a:spcPts val="3510"/>
              </a:lnSpc>
              <a:buFont typeface="Arial"/>
              <a:buChar char="•"/>
            </a:pPr>
            <a:r>
              <a:rPr lang="en-US" sz="2700" b="1" spc="54">
                <a:solidFill>
                  <a:srgbClr val="263F6B"/>
                </a:solidFill>
                <a:latin typeface="Montserrat Bold"/>
                <a:ea typeface="Montserrat Bold"/>
                <a:cs typeface="Montserrat Bold"/>
                <a:sym typeface="Montserrat Bold"/>
              </a:rPr>
              <a:t>35% of businesses fail due to lack of market need</a:t>
            </a:r>
          </a:p>
          <a:p>
            <a:pPr marL="582930" lvl="1" indent="-291465" algn="l">
              <a:lnSpc>
                <a:spcPts val="3510"/>
              </a:lnSpc>
              <a:buFont typeface="Arial"/>
              <a:buChar char="•"/>
            </a:pPr>
            <a:r>
              <a:rPr lang="en-US" sz="2700" b="1" spc="54">
                <a:solidFill>
                  <a:srgbClr val="263F6B"/>
                </a:solidFill>
                <a:latin typeface="Montserrat Bold"/>
                <a:ea typeface="Montserrat Bold"/>
                <a:cs typeface="Montserrat Bold"/>
                <a:sym typeface="Montserrat Bold"/>
              </a:rPr>
              <a:t>20% of businesses fail due to industry competition</a:t>
            </a:r>
          </a:p>
          <a:p>
            <a:pPr marL="582930" lvl="1" indent="-291465" algn="l">
              <a:lnSpc>
                <a:spcPts val="3510"/>
              </a:lnSpc>
              <a:buFont typeface="Arial"/>
              <a:buChar char="•"/>
            </a:pPr>
            <a:r>
              <a:rPr lang="en-US" sz="2700" b="1" spc="54">
                <a:solidFill>
                  <a:srgbClr val="263F6B"/>
                </a:solidFill>
                <a:latin typeface="Montserrat Bold"/>
                <a:ea typeface="Montserrat Bold"/>
                <a:cs typeface="Montserrat Bold"/>
                <a:sym typeface="Montserrat Bold"/>
              </a:rPr>
              <a:t>19% of businesses fail due to unsuccessful business model</a:t>
            </a:r>
          </a:p>
          <a:p>
            <a:pPr marL="582930" lvl="1" indent="-291465" algn="l">
              <a:lnSpc>
                <a:spcPts val="3510"/>
              </a:lnSpc>
              <a:buFont typeface="Arial"/>
              <a:buChar char="•"/>
            </a:pPr>
            <a:r>
              <a:rPr lang="en-US" sz="2700" b="1" spc="54">
                <a:solidFill>
                  <a:srgbClr val="263F6B"/>
                </a:solidFill>
                <a:latin typeface="Montserrat Bold"/>
                <a:ea typeface="Montserrat Bold"/>
                <a:cs typeface="Montserrat Bold"/>
                <a:sym typeface="Montserrat Bold"/>
              </a:rPr>
              <a:t>18% of businesses fail due to legal challenges</a:t>
            </a:r>
          </a:p>
        </p:txBody>
      </p:sp>
      <p:sp>
        <p:nvSpPr>
          <p:cNvPr id="7" name="TextBox 7"/>
          <p:cNvSpPr txBox="1"/>
          <p:nvPr/>
        </p:nvSpPr>
        <p:spPr>
          <a:xfrm>
            <a:off x="8410372" y="2189154"/>
            <a:ext cx="7331727" cy="4633669"/>
          </a:xfrm>
          <a:prstGeom prst="rect">
            <a:avLst/>
          </a:prstGeom>
        </p:spPr>
        <p:txBody>
          <a:bodyPr lIns="0" tIns="0" rIns="0" bIns="0" rtlCol="0" anchor="t">
            <a:spAutoFit/>
          </a:bodyPr>
          <a:lstStyle/>
          <a:p>
            <a:pPr algn="l">
              <a:lnSpc>
                <a:spcPts val="5221"/>
              </a:lnSpc>
              <a:spcBef>
                <a:spcPct val="0"/>
              </a:spcBef>
            </a:pPr>
            <a:r>
              <a:rPr lang="en-US" sz="4016" b="1" spc="80">
                <a:solidFill>
                  <a:srgbClr val="000000"/>
                </a:solidFill>
                <a:latin typeface="Montserrat Bold"/>
                <a:ea typeface="Montserrat Bold"/>
                <a:cs typeface="Montserrat Bold"/>
                <a:sym typeface="Montserrat Bold"/>
              </a:rPr>
              <a:t>Source 2</a:t>
            </a:r>
          </a:p>
          <a:p>
            <a:pPr algn="l">
              <a:lnSpc>
                <a:spcPts val="3654"/>
              </a:lnSpc>
              <a:spcBef>
                <a:spcPct val="0"/>
              </a:spcBef>
            </a:pPr>
            <a:endParaRPr lang="en-US" sz="4016" b="1" spc="80">
              <a:solidFill>
                <a:srgbClr val="000000"/>
              </a:solidFill>
              <a:latin typeface="Montserrat Bold"/>
              <a:ea typeface="Montserrat Bold"/>
              <a:cs typeface="Montserrat Bold"/>
              <a:sym typeface="Montserrat Bold"/>
            </a:endParaRPr>
          </a:p>
          <a:p>
            <a:pPr marL="585285" lvl="1" indent="-292642" algn="l">
              <a:lnSpc>
                <a:spcPts val="3524"/>
              </a:lnSpc>
              <a:spcBef>
                <a:spcPct val="0"/>
              </a:spcBef>
              <a:buFont typeface="Arial"/>
              <a:buChar char="•"/>
            </a:pPr>
            <a:r>
              <a:rPr lang="en-US" sz="2710" b="1" spc="54">
                <a:solidFill>
                  <a:srgbClr val="263F6B"/>
                </a:solidFill>
                <a:latin typeface="Montserrat Bold"/>
                <a:ea typeface="Montserrat Bold"/>
                <a:cs typeface="Montserrat Bold"/>
                <a:sym typeface="Montserrat Bold"/>
              </a:rPr>
              <a:t>Reason 1: Lack of financing or investors 47%</a:t>
            </a:r>
          </a:p>
          <a:p>
            <a:pPr marL="585285" lvl="1" indent="-292642" algn="l">
              <a:lnSpc>
                <a:spcPts val="3524"/>
              </a:lnSpc>
              <a:spcBef>
                <a:spcPct val="0"/>
              </a:spcBef>
              <a:buFont typeface="Arial"/>
              <a:buChar char="•"/>
            </a:pPr>
            <a:r>
              <a:rPr lang="en-US" sz="2710" b="1" spc="54">
                <a:solidFill>
                  <a:srgbClr val="263F6B"/>
                </a:solidFill>
                <a:latin typeface="Montserrat Bold"/>
                <a:ea typeface="Montserrat Bold"/>
                <a:cs typeface="Montserrat Bold"/>
                <a:sym typeface="Montserrat Bold"/>
              </a:rPr>
              <a:t>Reason 2: Running out of cash 44%</a:t>
            </a:r>
          </a:p>
          <a:p>
            <a:pPr marL="585285" lvl="1" indent="-292642" algn="l">
              <a:lnSpc>
                <a:spcPts val="3524"/>
              </a:lnSpc>
              <a:spcBef>
                <a:spcPct val="0"/>
              </a:spcBef>
              <a:buFont typeface="Arial"/>
              <a:buChar char="•"/>
            </a:pPr>
            <a:r>
              <a:rPr lang="en-US" sz="2710" b="1" spc="54">
                <a:solidFill>
                  <a:srgbClr val="263F6B"/>
                </a:solidFill>
                <a:latin typeface="Montserrat Bold"/>
                <a:ea typeface="Montserrat Bold"/>
                <a:cs typeface="Montserrat Bold"/>
                <a:sym typeface="Montserrat Bold"/>
              </a:rPr>
              <a:t>Reason 3: Lack of market demand or poor timing</a:t>
            </a:r>
          </a:p>
          <a:p>
            <a:pPr marL="585285" lvl="1" indent="-292642" algn="l">
              <a:lnSpc>
                <a:spcPts val="3524"/>
              </a:lnSpc>
              <a:spcBef>
                <a:spcPct val="0"/>
              </a:spcBef>
              <a:buFont typeface="Arial"/>
              <a:buChar char="•"/>
            </a:pPr>
            <a:r>
              <a:rPr lang="en-US" sz="2710" b="1" spc="54">
                <a:solidFill>
                  <a:srgbClr val="263F6B"/>
                </a:solidFill>
                <a:latin typeface="Montserrat Bold"/>
                <a:ea typeface="Montserrat Bold"/>
                <a:cs typeface="Montserrat Bold"/>
                <a:sym typeface="Montserrat Bold"/>
              </a:rPr>
              <a:t>Reason 4: People problems—Clashing between leadership, teams, and investors </a:t>
            </a:r>
          </a:p>
        </p:txBody>
      </p:sp>
      <p:sp>
        <p:nvSpPr>
          <p:cNvPr id="8" name="TextBox 8"/>
          <p:cNvSpPr txBox="1"/>
          <p:nvPr/>
        </p:nvSpPr>
        <p:spPr>
          <a:xfrm>
            <a:off x="8780473" y="8237220"/>
            <a:ext cx="7414341" cy="1021080"/>
          </a:xfrm>
          <a:prstGeom prst="rect">
            <a:avLst/>
          </a:prstGeom>
        </p:spPr>
        <p:txBody>
          <a:bodyPr lIns="0" tIns="0" rIns="0" bIns="0" rtlCol="0" anchor="t">
            <a:spAutoFit/>
          </a:bodyPr>
          <a:lstStyle/>
          <a:p>
            <a:pPr algn="l">
              <a:lnSpc>
                <a:spcPts val="2730"/>
              </a:lnSpc>
              <a:spcBef>
                <a:spcPct val="0"/>
              </a:spcBef>
            </a:pPr>
            <a:r>
              <a:rPr lang="en-US" sz="2100" spc="42">
                <a:solidFill>
                  <a:srgbClr val="000000"/>
                </a:solidFill>
                <a:latin typeface="Montserrat"/>
                <a:ea typeface="Montserrat"/>
                <a:cs typeface="Montserrat"/>
                <a:sym typeface="Montserrat"/>
              </a:rPr>
              <a:t>source : </a:t>
            </a:r>
          </a:p>
          <a:p>
            <a:pPr algn="l">
              <a:lnSpc>
                <a:spcPts val="2730"/>
              </a:lnSpc>
              <a:spcBef>
                <a:spcPct val="0"/>
              </a:spcBef>
            </a:pPr>
            <a:r>
              <a:rPr lang="en-US" sz="2100" spc="42">
                <a:solidFill>
                  <a:srgbClr val="000000"/>
                </a:solidFill>
                <a:latin typeface="Montserrat"/>
                <a:ea typeface="Montserrat"/>
                <a:cs typeface="Montserrat"/>
                <a:sym typeface="Montserrat"/>
              </a:rPr>
              <a:t>https://www.capchase.com/blog/the-top-4-reasons-why-startups-fail-and-how-to-avoid-them</a:t>
            </a:r>
          </a:p>
        </p:txBody>
      </p:sp>
      <p:sp>
        <p:nvSpPr>
          <p:cNvPr id="9" name="TextBox 9"/>
          <p:cNvSpPr txBox="1"/>
          <p:nvPr/>
        </p:nvSpPr>
        <p:spPr>
          <a:xfrm>
            <a:off x="653415" y="8237220"/>
            <a:ext cx="7404816" cy="1021080"/>
          </a:xfrm>
          <a:prstGeom prst="rect">
            <a:avLst/>
          </a:prstGeom>
        </p:spPr>
        <p:txBody>
          <a:bodyPr lIns="0" tIns="0" rIns="0" bIns="0" rtlCol="0" anchor="t">
            <a:spAutoFit/>
          </a:bodyPr>
          <a:lstStyle/>
          <a:p>
            <a:pPr algn="l">
              <a:lnSpc>
                <a:spcPts val="2730"/>
              </a:lnSpc>
              <a:spcBef>
                <a:spcPct val="0"/>
              </a:spcBef>
            </a:pPr>
            <a:r>
              <a:rPr lang="en-US" sz="2100" spc="42">
                <a:solidFill>
                  <a:srgbClr val="000000"/>
                </a:solidFill>
                <a:latin typeface="Montserrat"/>
                <a:ea typeface="Montserrat"/>
                <a:cs typeface="Montserrat"/>
                <a:sym typeface="Montserrat"/>
              </a:rPr>
              <a:t>source : </a:t>
            </a:r>
          </a:p>
          <a:p>
            <a:pPr algn="l">
              <a:lnSpc>
                <a:spcPts val="2730"/>
              </a:lnSpc>
              <a:spcBef>
                <a:spcPct val="0"/>
              </a:spcBef>
            </a:pPr>
            <a:r>
              <a:rPr lang="en-US" sz="2100" spc="42">
                <a:solidFill>
                  <a:srgbClr val="000000"/>
                </a:solidFill>
                <a:latin typeface="Montserrat"/>
                <a:ea typeface="Montserrat"/>
                <a:cs typeface="Montserrat"/>
                <a:sym typeface="Montserrat"/>
              </a:rPr>
              <a:t>https://www.forbes.com/advisor/business/software/startups-failure-rate/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10366482" y="1903394"/>
            <a:ext cx="7014345" cy="6514573"/>
          </a:xfrm>
          <a:custGeom>
            <a:avLst/>
            <a:gdLst/>
            <a:ahLst/>
            <a:cxnLst/>
            <a:rect l="l" t="t" r="r" b="b"/>
            <a:pathLst>
              <a:path w="7014345" h="6514573">
                <a:moveTo>
                  <a:pt x="0" y="0"/>
                </a:moveTo>
                <a:lnTo>
                  <a:pt x="7014345" y="0"/>
                </a:lnTo>
                <a:lnTo>
                  <a:pt x="7014345" y="6514573"/>
                </a:lnTo>
                <a:lnTo>
                  <a:pt x="0" y="6514573"/>
                </a:lnTo>
                <a:lnTo>
                  <a:pt x="0" y="0"/>
                </a:lnTo>
                <a:close/>
              </a:path>
            </a:pathLst>
          </a:custGeom>
          <a:blipFill>
            <a:blip r:embed="rId4"/>
            <a:stretch>
              <a:fillRect/>
            </a:stretch>
          </a:blipFill>
        </p:spPr>
      </p:sp>
      <p:sp>
        <p:nvSpPr>
          <p:cNvPr id="7" name="Freeform 7"/>
          <p:cNvSpPr/>
          <p:nvPr/>
        </p:nvSpPr>
        <p:spPr>
          <a:xfrm>
            <a:off x="2162950" y="1602207"/>
            <a:ext cx="6622837" cy="2541514"/>
          </a:xfrm>
          <a:custGeom>
            <a:avLst/>
            <a:gdLst/>
            <a:ahLst/>
            <a:cxnLst/>
            <a:rect l="l" t="t" r="r" b="b"/>
            <a:pathLst>
              <a:path w="6622837" h="2541514">
                <a:moveTo>
                  <a:pt x="0" y="0"/>
                </a:moveTo>
                <a:lnTo>
                  <a:pt x="6622838" y="0"/>
                </a:lnTo>
                <a:lnTo>
                  <a:pt x="6622838" y="2541514"/>
                </a:lnTo>
                <a:lnTo>
                  <a:pt x="0" y="2541514"/>
                </a:lnTo>
                <a:lnTo>
                  <a:pt x="0" y="0"/>
                </a:lnTo>
                <a:close/>
              </a:path>
            </a:pathLst>
          </a:custGeom>
          <a:blipFill>
            <a:blip r:embed="rId5"/>
            <a:stretch>
              <a:fillRect/>
            </a:stretch>
          </a:blipFill>
        </p:spPr>
      </p:sp>
      <p:sp>
        <p:nvSpPr>
          <p:cNvPr id="8" name="TextBox 8"/>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XGBOOST CLASSIFIER</a:t>
            </a:r>
          </a:p>
        </p:txBody>
      </p:sp>
      <p:sp>
        <p:nvSpPr>
          <p:cNvPr id="9" name="TextBox 9"/>
          <p:cNvSpPr txBox="1"/>
          <p:nvPr/>
        </p:nvSpPr>
        <p:spPr>
          <a:xfrm>
            <a:off x="197966" y="4477523"/>
            <a:ext cx="9866399" cy="2880962"/>
          </a:xfrm>
          <a:prstGeom prst="rect">
            <a:avLst/>
          </a:prstGeom>
        </p:spPr>
        <p:txBody>
          <a:bodyPr lIns="0" tIns="0" rIns="0" bIns="0" rtlCol="0" anchor="t">
            <a:spAutoFit/>
          </a:bodyPr>
          <a:lstStyle/>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The Accuracy 78% is slightly lower than LGBM </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0.82 and Recall= 0.86 on Acquired Startups → the model is reliable for identifying acquisition</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0.71 and Recall= 0.63 on Closed Startups → the model more struggles to detect closures, 37% ‘Closed’ startups may be incorrectly flagged as ‘Acquired’</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XGBoost is Stronger at finding acquisitions but weaker at closures.</a:t>
            </a:r>
          </a:p>
          <a:p>
            <a:pPr algn="l">
              <a:lnSpc>
                <a:spcPts val="2906"/>
              </a:lnSpc>
            </a:pPr>
            <a:endParaRPr lang="en-US" sz="2076" spc="41">
              <a:solidFill>
                <a:srgbClr val="000000"/>
              </a:solidFill>
              <a:latin typeface="Montserrat"/>
              <a:ea typeface="Montserrat"/>
              <a:cs typeface="Montserrat"/>
              <a:sym typeface="Montserrat"/>
            </a:endParaRPr>
          </a:p>
        </p:txBody>
      </p:sp>
      <p:sp>
        <p:nvSpPr>
          <p:cNvPr id="10" name="TextBox 10"/>
          <p:cNvSpPr txBox="1"/>
          <p:nvPr/>
        </p:nvSpPr>
        <p:spPr>
          <a:xfrm>
            <a:off x="188441" y="7320385"/>
            <a:ext cx="9875924" cy="2157062"/>
          </a:xfrm>
          <a:prstGeom prst="rect">
            <a:avLst/>
          </a:prstGeom>
        </p:spPr>
        <p:txBody>
          <a:bodyPr lIns="0" tIns="0" rIns="0" bIns="0" rtlCol="0" anchor="t">
            <a:spAutoFit/>
          </a:bodyPr>
          <a:lstStyle/>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Closed (36)</a:t>
            </a:r>
            <a:r>
              <a:rPr lang="en-US" sz="2076" spc="41">
                <a:solidFill>
                  <a:srgbClr val="000000"/>
                </a:solidFill>
                <a:latin typeface="Montserrat"/>
                <a:ea typeface="Montserrat"/>
                <a:cs typeface="Montserrat"/>
                <a:sym typeface="Montserrat"/>
              </a:rPr>
              <a:t> = Correctly predicted Closure</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Positive (21)</a:t>
            </a:r>
            <a:r>
              <a:rPr lang="en-US" sz="2076" spc="41">
                <a:solidFill>
                  <a:srgbClr val="000000"/>
                </a:solidFill>
                <a:latin typeface="Montserrat"/>
                <a:ea typeface="Montserrat"/>
                <a:cs typeface="Montserrat"/>
                <a:sym typeface="Montserrat"/>
              </a:rPr>
              <a:t>= Predicted ‘Acquired’ but actually ‘Closed’- dangerous for investor (overestimating success)</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Negative (15)</a:t>
            </a:r>
            <a:r>
              <a:rPr lang="en-US" sz="2076" spc="41">
                <a:solidFill>
                  <a:srgbClr val="000000"/>
                </a:solidFill>
                <a:latin typeface="Montserrat"/>
                <a:ea typeface="Montserrat"/>
                <a:cs typeface="Montserrat"/>
                <a:sym typeface="Montserrat"/>
              </a:rPr>
              <a:t>= Predicted ‘Closed’ but actually ‘Acquired’-risk of missing good opportunities. </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Acquired (94)</a:t>
            </a:r>
            <a:r>
              <a:rPr lang="en-US" sz="2076" spc="41">
                <a:solidFill>
                  <a:srgbClr val="000000"/>
                </a:solidFill>
                <a:latin typeface="Montserrat"/>
                <a:ea typeface="Montserrat"/>
                <a:cs typeface="Montserrat"/>
                <a:sym typeface="Montserrat"/>
              </a:rPr>
              <a:t>= Correctly predicted ‘Acquired’ startups.</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1028700" y="1508298"/>
            <a:ext cx="6541131" cy="2567394"/>
          </a:xfrm>
          <a:custGeom>
            <a:avLst/>
            <a:gdLst/>
            <a:ahLst/>
            <a:cxnLst/>
            <a:rect l="l" t="t" r="r" b="b"/>
            <a:pathLst>
              <a:path w="6541131" h="2567394">
                <a:moveTo>
                  <a:pt x="0" y="0"/>
                </a:moveTo>
                <a:lnTo>
                  <a:pt x="6541131" y="0"/>
                </a:lnTo>
                <a:lnTo>
                  <a:pt x="6541131" y="2567394"/>
                </a:lnTo>
                <a:lnTo>
                  <a:pt x="0" y="2567394"/>
                </a:lnTo>
                <a:lnTo>
                  <a:pt x="0" y="0"/>
                </a:lnTo>
                <a:close/>
              </a:path>
            </a:pathLst>
          </a:custGeom>
          <a:blipFill>
            <a:blip r:embed="rId4"/>
            <a:stretch>
              <a:fillRect/>
            </a:stretch>
          </a:blipFill>
        </p:spPr>
      </p:sp>
      <p:sp>
        <p:nvSpPr>
          <p:cNvPr id="7" name="Freeform 7"/>
          <p:cNvSpPr/>
          <p:nvPr/>
        </p:nvSpPr>
        <p:spPr>
          <a:xfrm>
            <a:off x="10229164" y="2024153"/>
            <a:ext cx="7245894" cy="6657165"/>
          </a:xfrm>
          <a:custGeom>
            <a:avLst/>
            <a:gdLst/>
            <a:ahLst/>
            <a:cxnLst/>
            <a:rect l="l" t="t" r="r" b="b"/>
            <a:pathLst>
              <a:path w="7245894" h="6657165">
                <a:moveTo>
                  <a:pt x="0" y="0"/>
                </a:moveTo>
                <a:lnTo>
                  <a:pt x="7245895" y="0"/>
                </a:lnTo>
                <a:lnTo>
                  <a:pt x="7245895" y="6657165"/>
                </a:lnTo>
                <a:lnTo>
                  <a:pt x="0" y="6657165"/>
                </a:lnTo>
                <a:lnTo>
                  <a:pt x="0" y="0"/>
                </a:lnTo>
                <a:close/>
              </a:path>
            </a:pathLst>
          </a:custGeom>
          <a:blipFill>
            <a:blip r:embed="rId5"/>
            <a:stretch>
              <a:fillRect/>
            </a:stretch>
          </a:blipFill>
        </p:spPr>
      </p:sp>
      <p:sp>
        <p:nvSpPr>
          <p:cNvPr id="8" name="TextBox 8"/>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GRADIENT BOOSTING CLASSIFIER</a:t>
            </a:r>
          </a:p>
        </p:txBody>
      </p:sp>
      <p:sp>
        <p:nvSpPr>
          <p:cNvPr id="9" name="TextBox 9"/>
          <p:cNvSpPr txBox="1"/>
          <p:nvPr/>
        </p:nvSpPr>
        <p:spPr>
          <a:xfrm>
            <a:off x="207491" y="4477523"/>
            <a:ext cx="9866399" cy="3242912"/>
          </a:xfrm>
          <a:prstGeom prst="rect">
            <a:avLst/>
          </a:prstGeom>
        </p:spPr>
        <p:txBody>
          <a:bodyPr lIns="0" tIns="0" rIns="0" bIns="0" rtlCol="0" anchor="t">
            <a:spAutoFit/>
          </a:bodyPr>
          <a:lstStyle/>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The Accuracy 79.5% nearly balance as LGBM </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0.83, Recall= 0.86 F1Score= 0.85 on Acquired Startups → useful for investment targeting.</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0.72 and Recall= 0.67 on Closed Startups → Similar to XGBoost, closure detection is weaker, some risky startups slip through as ‘Acquired’</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Gradient Boosting provides a solid middle ground—nearly as balanced as LGBM, but slightly weaker at closure detection.</a:t>
            </a:r>
          </a:p>
          <a:p>
            <a:pPr algn="l">
              <a:lnSpc>
                <a:spcPts val="2906"/>
              </a:lnSpc>
            </a:pPr>
            <a:endParaRPr lang="en-US" sz="2076" spc="41">
              <a:solidFill>
                <a:srgbClr val="000000"/>
              </a:solidFill>
              <a:latin typeface="Montserrat"/>
              <a:ea typeface="Montserrat"/>
              <a:cs typeface="Montserrat"/>
              <a:sym typeface="Montserrat"/>
            </a:endParaRPr>
          </a:p>
        </p:txBody>
      </p:sp>
      <p:sp>
        <p:nvSpPr>
          <p:cNvPr id="10" name="TextBox 10"/>
          <p:cNvSpPr txBox="1"/>
          <p:nvPr/>
        </p:nvSpPr>
        <p:spPr>
          <a:xfrm>
            <a:off x="197966" y="7682335"/>
            <a:ext cx="9875924" cy="2157062"/>
          </a:xfrm>
          <a:prstGeom prst="rect">
            <a:avLst/>
          </a:prstGeom>
        </p:spPr>
        <p:txBody>
          <a:bodyPr lIns="0" tIns="0" rIns="0" bIns="0" rtlCol="0" anchor="t">
            <a:spAutoFit/>
          </a:bodyPr>
          <a:lstStyle/>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Closed (38)</a:t>
            </a:r>
            <a:r>
              <a:rPr lang="en-US" sz="2076" spc="41">
                <a:solidFill>
                  <a:srgbClr val="000000"/>
                </a:solidFill>
                <a:latin typeface="Montserrat"/>
                <a:ea typeface="Montserrat"/>
                <a:cs typeface="Montserrat"/>
                <a:sym typeface="Montserrat"/>
              </a:rPr>
              <a:t> = Correctly predicted Closure</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Positive (19)</a:t>
            </a:r>
            <a:r>
              <a:rPr lang="en-US" sz="2076" spc="41">
                <a:solidFill>
                  <a:srgbClr val="000000"/>
                </a:solidFill>
                <a:latin typeface="Montserrat"/>
                <a:ea typeface="Montserrat"/>
                <a:cs typeface="Montserrat"/>
                <a:sym typeface="Montserrat"/>
              </a:rPr>
              <a:t>= Predicted ‘Acquired’ but actually ‘Closed’- misclassifications for investors.</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Negative (15)</a:t>
            </a:r>
            <a:r>
              <a:rPr lang="en-US" sz="2076" spc="41">
                <a:solidFill>
                  <a:srgbClr val="000000"/>
                </a:solidFill>
                <a:latin typeface="Montserrat"/>
                <a:ea typeface="Montserrat"/>
                <a:cs typeface="Montserrat"/>
                <a:sym typeface="Montserrat"/>
              </a:rPr>
              <a:t>= Predicted ‘Closed’ but actually ‘Acquired’ - missed identifying real Acquired</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Acquired (94)</a:t>
            </a:r>
            <a:r>
              <a:rPr lang="en-US" sz="2076" spc="41">
                <a:solidFill>
                  <a:srgbClr val="000000"/>
                </a:solidFill>
                <a:latin typeface="Montserrat"/>
                <a:ea typeface="Montserrat"/>
                <a:cs typeface="Montserrat"/>
                <a:sym typeface="Montserrat"/>
              </a:rPr>
              <a:t>= Correctly predicted ‘Acquired’ startups.</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876022" y="1508298"/>
            <a:ext cx="7003529" cy="2608814"/>
          </a:xfrm>
          <a:custGeom>
            <a:avLst/>
            <a:gdLst/>
            <a:ahLst/>
            <a:cxnLst/>
            <a:rect l="l" t="t" r="r" b="b"/>
            <a:pathLst>
              <a:path w="7003529" h="2608814">
                <a:moveTo>
                  <a:pt x="0" y="0"/>
                </a:moveTo>
                <a:lnTo>
                  <a:pt x="7003529" y="0"/>
                </a:lnTo>
                <a:lnTo>
                  <a:pt x="7003529" y="2608814"/>
                </a:lnTo>
                <a:lnTo>
                  <a:pt x="0" y="2608814"/>
                </a:lnTo>
                <a:lnTo>
                  <a:pt x="0" y="0"/>
                </a:lnTo>
                <a:close/>
              </a:path>
            </a:pathLst>
          </a:custGeom>
          <a:blipFill>
            <a:blip r:embed="rId4"/>
            <a:stretch>
              <a:fillRect/>
            </a:stretch>
          </a:blipFill>
        </p:spPr>
      </p:sp>
      <p:sp>
        <p:nvSpPr>
          <p:cNvPr id="7" name="Freeform 7"/>
          <p:cNvSpPr/>
          <p:nvPr/>
        </p:nvSpPr>
        <p:spPr>
          <a:xfrm>
            <a:off x="10073890" y="2033806"/>
            <a:ext cx="7485283" cy="6746111"/>
          </a:xfrm>
          <a:custGeom>
            <a:avLst/>
            <a:gdLst/>
            <a:ahLst/>
            <a:cxnLst/>
            <a:rect l="l" t="t" r="r" b="b"/>
            <a:pathLst>
              <a:path w="7485283" h="6746111">
                <a:moveTo>
                  <a:pt x="0" y="0"/>
                </a:moveTo>
                <a:lnTo>
                  <a:pt x="7485283" y="0"/>
                </a:lnTo>
                <a:lnTo>
                  <a:pt x="7485283" y="6746111"/>
                </a:lnTo>
                <a:lnTo>
                  <a:pt x="0" y="6746111"/>
                </a:lnTo>
                <a:lnTo>
                  <a:pt x="0" y="0"/>
                </a:lnTo>
                <a:close/>
              </a:path>
            </a:pathLst>
          </a:custGeom>
          <a:blipFill>
            <a:blip r:embed="rId5"/>
            <a:stretch>
              <a:fillRect/>
            </a:stretch>
          </a:blipFill>
        </p:spPr>
      </p:sp>
      <p:sp>
        <p:nvSpPr>
          <p:cNvPr id="8" name="TextBox 8"/>
          <p:cNvSpPr txBox="1"/>
          <p:nvPr/>
        </p:nvSpPr>
        <p:spPr>
          <a:xfrm>
            <a:off x="188441" y="4477523"/>
            <a:ext cx="9866399" cy="2519012"/>
          </a:xfrm>
          <a:prstGeom prst="rect">
            <a:avLst/>
          </a:prstGeom>
        </p:spPr>
        <p:txBody>
          <a:bodyPr lIns="0" tIns="0" rIns="0" bIns="0" rtlCol="0" anchor="t">
            <a:spAutoFit/>
          </a:bodyPr>
          <a:lstStyle/>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The Accuracy 81% is slightly better than the Gradient Boosting </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0.82, Recall= 0.90 F1Score= 0.86 on Acquired Startups → very good at identifying ‘Acquired’ Startups</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Precision= 0.77 and Recall= 0.63 on Closed Startups → some failing startups might be predicted as acquisitions.</a:t>
            </a:r>
          </a:p>
          <a:p>
            <a:pPr marL="448270" lvl="1" indent="-224135" algn="l">
              <a:lnSpc>
                <a:spcPts val="2906"/>
              </a:lnSpc>
              <a:buFont typeface="Arial"/>
              <a:buChar char="•"/>
            </a:pPr>
            <a:r>
              <a:rPr lang="en-US" sz="2076" spc="41">
                <a:solidFill>
                  <a:srgbClr val="000000"/>
                </a:solidFill>
                <a:latin typeface="Montserrat"/>
                <a:ea typeface="Montserrat"/>
                <a:cs typeface="Montserrat"/>
                <a:sym typeface="Montserrat"/>
              </a:rPr>
              <a:t>Ada Boost performs consistently across classes, but slightly favors the majority class ‘Acquired’.</a:t>
            </a:r>
          </a:p>
        </p:txBody>
      </p:sp>
      <p:sp>
        <p:nvSpPr>
          <p:cNvPr id="9" name="TextBox 9"/>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ADA BOOST CLASSIFIER</a:t>
            </a:r>
          </a:p>
        </p:txBody>
      </p:sp>
      <p:sp>
        <p:nvSpPr>
          <p:cNvPr id="10" name="TextBox 10"/>
          <p:cNvSpPr txBox="1"/>
          <p:nvPr/>
        </p:nvSpPr>
        <p:spPr>
          <a:xfrm>
            <a:off x="207491" y="7320385"/>
            <a:ext cx="9875924" cy="2157062"/>
          </a:xfrm>
          <a:prstGeom prst="rect">
            <a:avLst/>
          </a:prstGeom>
        </p:spPr>
        <p:txBody>
          <a:bodyPr lIns="0" tIns="0" rIns="0" bIns="0" rtlCol="0" anchor="t">
            <a:spAutoFit/>
          </a:bodyPr>
          <a:lstStyle/>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Closed (36)</a:t>
            </a:r>
            <a:r>
              <a:rPr lang="en-US" sz="2076" spc="41">
                <a:solidFill>
                  <a:srgbClr val="000000"/>
                </a:solidFill>
                <a:latin typeface="Montserrat"/>
                <a:ea typeface="Montserrat"/>
                <a:cs typeface="Montserrat"/>
                <a:sym typeface="Montserrat"/>
              </a:rPr>
              <a:t> = Correctly predicted Closure</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Positive (21)</a:t>
            </a:r>
            <a:r>
              <a:rPr lang="en-US" sz="2076" spc="41">
                <a:solidFill>
                  <a:srgbClr val="000000"/>
                </a:solidFill>
                <a:latin typeface="Montserrat"/>
                <a:ea typeface="Montserrat"/>
                <a:cs typeface="Montserrat"/>
                <a:sym typeface="Montserrat"/>
              </a:rPr>
              <a:t>=  Predicted ‘Acquired’ but actually ‘Closed’-Model thought a failing startup would succeed </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False Negative (11)</a:t>
            </a:r>
            <a:r>
              <a:rPr lang="en-US" sz="2076" spc="41">
                <a:solidFill>
                  <a:srgbClr val="000000"/>
                </a:solidFill>
                <a:latin typeface="Montserrat"/>
                <a:ea typeface="Montserrat"/>
                <a:cs typeface="Montserrat"/>
                <a:sym typeface="Montserrat"/>
              </a:rPr>
              <a:t>= Predicted as ‘Closed’ but actually ‘Acquired’ - missed opportunity</a:t>
            </a:r>
          </a:p>
          <a:p>
            <a:pPr marL="448270" lvl="1" indent="-224135" algn="l">
              <a:lnSpc>
                <a:spcPts val="2906"/>
              </a:lnSpc>
              <a:buFont typeface="Arial"/>
              <a:buChar char="•"/>
            </a:pPr>
            <a:r>
              <a:rPr lang="en-US" sz="2076" b="1" spc="41">
                <a:solidFill>
                  <a:srgbClr val="000000"/>
                </a:solidFill>
                <a:latin typeface="Montserrat Bold"/>
                <a:ea typeface="Montserrat Bold"/>
                <a:cs typeface="Montserrat Bold"/>
                <a:sym typeface="Montserrat Bold"/>
              </a:rPr>
              <a:t>True Acquired (98)</a:t>
            </a:r>
            <a:r>
              <a:rPr lang="en-US" sz="2076" spc="41">
                <a:solidFill>
                  <a:srgbClr val="000000"/>
                </a:solidFill>
                <a:latin typeface="Montserrat"/>
                <a:ea typeface="Montserrat"/>
                <a:cs typeface="Montserrat"/>
                <a:sym typeface="Montserrat"/>
              </a:rPr>
              <a:t>= Correctly predicted ‘Acquired’ startups.</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10348845" y="1853229"/>
            <a:ext cx="7105665" cy="6563858"/>
          </a:xfrm>
          <a:custGeom>
            <a:avLst/>
            <a:gdLst/>
            <a:ahLst/>
            <a:cxnLst/>
            <a:rect l="l" t="t" r="r" b="b"/>
            <a:pathLst>
              <a:path w="7105665" h="6563858">
                <a:moveTo>
                  <a:pt x="0" y="0"/>
                </a:moveTo>
                <a:lnTo>
                  <a:pt x="7105666" y="0"/>
                </a:lnTo>
                <a:lnTo>
                  <a:pt x="7105666" y="6563858"/>
                </a:lnTo>
                <a:lnTo>
                  <a:pt x="0" y="6563858"/>
                </a:lnTo>
                <a:lnTo>
                  <a:pt x="0" y="0"/>
                </a:lnTo>
                <a:close/>
              </a:path>
            </a:pathLst>
          </a:custGeom>
          <a:blipFill>
            <a:blip r:embed="rId4"/>
            <a:stretch>
              <a:fillRect/>
            </a:stretch>
          </a:blipFill>
        </p:spPr>
      </p:sp>
      <p:sp>
        <p:nvSpPr>
          <p:cNvPr id="7" name="Freeform 7"/>
          <p:cNvSpPr/>
          <p:nvPr/>
        </p:nvSpPr>
        <p:spPr>
          <a:xfrm>
            <a:off x="832580" y="1508298"/>
            <a:ext cx="7195615" cy="2689361"/>
          </a:xfrm>
          <a:custGeom>
            <a:avLst/>
            <a:gdLst/>
            <a:ahLst/>
            <a:cxnLst/>
            <a:rect l="l" t="t" r="r" b="b"/>
            <a:pathLst>
              <a:path w="7195615" h="2689361">
                <a:moveTo>
                  <a:pt x="0" y="0"/>
                </a:moveTo>
                <a:lnTo>
                  <a:pt x="7195616" y="0"/>
                </a:lnTo>
                <a:lnTo>
                  <a:pt x="7195616" y="2689361"/>
                </a:lnTo>
                <a:lnTo>
                  <a:pt x="0" y="2689361"/>
                </a:lnTo>
                <a:lnTo>
                  <a:pt x="0" y="0"/>
                </a:lnTo>
                <a:close/>
              </a:path>
            </a:pathLst>
          </a:custGeom>
          <a:blipFill>
            <a:blip r:embed="rId5"/>
            <a:stretch>
              <a:fillRect/>
            </a:stretch>
          </a:blipFill>
        </p:spPr>
      </p:sp>
      <p:sp>
        <p:nvSpPr>
          <p:cNvPr id="8" name="TextBox 8"/>
          <p:cNvSpPr txBox="1"/>
          <p:nvPr/>
        </p:nvSpPr>
        <p:spPr>
          <a:xfrm>
            <a:off x="207491" y="4477523"/>
            <a:ext cx="9866399" cy="2806700"/>
          </a:xfrm>
          <a:prstGeom prst="rect">
            <a:avLst/>
          </a:prstGeom>
        </p:spPr>
        <p:txBody>
          <a:bodyPr lIns="0" tIns="0" rIns="0" bIns="0" rtlCol="0" anchor="t">
            <a:spAutoFit/>
          </a:bodyPr>
          <a:lstStyle/>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The Accuracy 77% is the worst overall</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Precision= 0.79, Recall= 0.89 on Acquired Startups → very strong, good catching at ‘Acquired’</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Precision= 0.72 and Recall= 0.54 on Closed Startups → risky for failure prediction (important for risk management).</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LR is less accurate and more prone to misclassifying Closed startups as Acquired. This makes it useful as a baseline model, but for higher reliability, ensemble methods are clearly better choices.</a:t>
            </a:r>
          </a:p>
        </p:txBody>
      </p:sp>
      <p:sp>
        <p:nvSpPr>
          <p:cNvPr id="9" name="TextBox 9"/>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LOGISTICS REGRESSION</a:t>
            </a:r>
          </a:p>
        </p:txBody>
      </p:sp>
      <p:sp>
        <p:nvSpPr>
          <p:cNvPr id="10" name="TextBox 10"/>
          <p:cNvSpPr txBox="1"/>
          <p:nvPr/>
        </p:nvSpPr>
        <p:spPr>
          <a:xfrm>
            <a:off x="207491" y="7598548"/>
            <a:ext cx="9875924" cy="1749425"/>
          </a:xfrm>
          <a:prstGeom prst="rect">
            <a:avLst/>
          </a:prstGeom>
        </p:spPr>
        <p:txBody>
          <a:bodyPr lIns="0" tIns="0" rIns="0" bIns="0" rtlCol="0" anchor="t">
            <a:spAutoFit/>
          </a:bodyPr>
          <a:lstStyle/>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True Closed (31)</a:t>
            </a:r>
            <a:r>
              <a:rPr lang="en-US" sz="2000" spc="40">
                <a:solidFill>
                  <a:srgbClr val="000000"/>
                </a:solidFill>
                <a:latin typeface="Montserrat"/>
                <a:ea typeface="Montserrat"/>
                <a:cs typeface="Montserrat"/>
                <a:sym typeface="Montserrat"/>
              </a:rPr>
              <a:t> = Correctly predicted Closure </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False Positive (26)</a:t>
            </a:r>
            <a:r>
              <a:rPr lang="en-US" sz="2000" spc="40">
                <a:solidFill>
                  <a:srgbClr val="000000"/>
                </a:solidFill>
                <a:latin typeface="Montserrat"/>
                <a:ea typeface="Montserrat"/>
                <a:cs typeface="Montserrat"/>
                <a:sym typeface="Montserrat"/>
              </a:rPr>
              <a:t>= Predicted ‘Acquired’ but actually ‘Closed’</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False Negative (12)</a:t>
            </a:r>
            <a:r>
              <a:rPr lang="en-US" sz="2000" spc="40">
                <a:solidFill>
                  <a:srgbClr val="000000"/>
                </a:solidFill>
                <a:latin typeface="Montserrat"/>
                <a:ea typeface="Montserrat"/>
                <a:cs typeface="Montserrat"/>
                <a:sym typeface="Montserrat"/>
              </a:rPr>
              <a:t>= Predicted as ‘Closed’ but actually ‘Acquired’</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True Acquired (97)</a:t>
            </a:r>
            <a:r>
              <a:rPr lang="en-US" sz="2000" spc="40">
                <a:solidFill>
                  <a:srgbClr val="000000"/>
                </a:solidFill>
                <a:latin typeface="Montserrat"/>
                <a:ea typeface="Montserrat"/>
                <a:cs typeface="Montserrat"/>
                <a:sym typeface="Montserrat"/>
              </a:rPr>
              <a:t>= Correctly predicted ‘Acquired’ startups → good at catching acquisitions, similar to AdaBoost</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0405848" y="2023218"/>
            <a:ext cx="7058485" cy="6493806"/>
          </a:xfrm>
          <a:custGeom>
            <a:avLst/>
            <a:gdLst/>
            <a:ahLst/>
            <a:cxnLst/>
            <a:rect l="l" t="t" r="r" b="b"/>
            <a:pathLst>
              <a:path w="7058485" h="6493806">
                <a:moveTo>
                  <a:pt x="0" y="0"/>
                </a:moveTo>
                <a:lnTo>
                  <a:pt x="7058485" y="0"/>
                </a:lnTo>
                <a:lnTo>
                  <a:pt x="7058485" y="6493806"/>
                </a:lnTo>
                <a:lnTo>
                  <a:pt x="0" y="6493806"/>
                </a:lnTo>
                <a:lnTo>
                  <a:pt x="0" y="0"/>
                </a:lnTo>
                <a:close/>
              </a:path>
            </a:pathLst>
          </a:custGeom>
          <a:blipFill>
            <a:blip r:embed="rId2"/>
            <a:stretch>
              <a:fillRect/>
            </a:stretch>
          </a:blipFill>
        </p:spPr>
      </p:sp>
      <p:sp>
        <p:nvSpPr>
          <p:cNvPr id="4" name="Freeform 4"/>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rot="-2700000">
            <a:off x="-2585416" y="-1269003"/>
            <a:ext cx="5293007" cy="2660181"/>
          </a:xfrm>
          <a:prstGeom prst="rect">
            <a:avLst/>
          </a:prstGeom>
          <a:solidFill>
            <a:srgbClr val="213559"/>
          </a:solidFill>
        </p:spPr>
      </p:sp>
      <p:sp>
        <p:nvSpPr>
          <p:cNvPr id="6" name="AutoShape 6"/>
          <p:cNvSpPr/>
          <p:nvPr/>
        </p:nvSpPr>
        <p:spPr>
          <a:xfrm rot="-2700000">
            <a:off x="15891954" y="8909702"/>
            <a:ext cx="5293007" cy="2815684"/>
          </a:xfrm>
          <a:prstGeom prst="rect">
            <a:avLst/>
          </a:prstGeom>
          <a:solidFill>
            <a:srgbClr val="213559"/>
          </a:solidFill>
        </p:spPr>
      </p:sp>
      <p:sp>
        <p:nvSpPr>
          <p:cNvPr id="7" name="Freeform 7"/>
          <p:cNvSpPr/>
          <p:nvPr/>
        </p:nvSpPr>
        <p:spPr>
          <a:xfrm>
            <a:off x="1028700" y="1528884"/>
            <a:ext cx="6741466" cy="2688159"/>
          </a:xfrm>
          <a:custGeom>
            <a:avLst/>
            <a:gdLst/>
            <a:ahLst/>
            <a:cxnLst/>
            <a:rect l="l" t="t" r="r" b="b"/>
            <a:pathLst>
              <a:path w="6741466" h="2688159">
                <a:moveTo>
                  <a:pt x="0" y="0"/>
                </a:moveTo>
                <a:lnTo>
                  <a:pt x="6741466" y="0"/>
                </a:lnTo>
                <a:lnTo>
                  <a:pt x="6741466" y="2688159"/>
                </a:lnTo>
                <a:lnTo>
                  <a:pt x="0" y="2688159"/>
                </a:lnTo>
                <a:lnTo>
                  <a:pt x="0" y="0"/>
                </a:lnTo>
                <a:close/>
              </a:path>
            </a:pathLst>
          </a:custGeom>
          <a:blipFill>
            <a:blip r:embed="rId5"/>
            <a:stretch>
              <a:fillRect/>
            </a:stretch>
          </a:blipFill>
        </p:spPr>
      </p:sp>
      <p:sp>
        <p:nvSpPr>
          <p:cNvPr id="8" name="TextBox 8"/>
          <p:cNvSpPr txBox="1"/>
          <p:nvPr/>
        </p:nvSpPr>
        <p:spPr>
          <a:xfrm>
            <a:off x="207491" y="4477523"/>
            <a:ext cx="9866399" cy="2806700"/>
          </a:xfrm>
          <a:prstGeom prst="rect">
            <a:avLst/>
          </a:prstGeom>
        </p:spPr>
        <p:txBody>
          <a:bodyPr lIns="0" tIns="0" rIns="0" bIns="0" rtlCol="0" anchor="t">
            <a:spAutoFit/>
          </a:bodyPr>
          <a:lstStyle/>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The Accuracy 82,5% is robust performance overall.</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Precision= 0.83, Recall= 0.92 on Acquired Startups → strong reliability in positive predictions.</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Precision= 0.80 and Recall= 0.65 on Closed Startups → 65% of actual Closed startups, meaning 35% are missed (Acquired)</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Random Forest very strong at recognizing successful (Acquired) startups, but it misses a significant portion of Closed startups (35%), which means it’s not fully reliable</a:t>
            </a:r>
          </a:p>
        </p:txBody>
      </p:sp>
      <p:sp>
        <p:nvSpPr>
          <p:cNvPr id="9" name="TextBox 9"/>
          <p:cNvSpPr txBox="1"/>
          <p:nvPr/>
        </p:nvSpPr>
        <p:spPr>
          <a:xfrm>
            <a:off x="1028700" y="370961"/>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RANDOM FOREST CLASSIFIER</a:t>
            </a:r>
          </a:p>
        </p:txBody>
      </p:sp>
      <p:sp>
        <p:nvSpPr>
          <p:cNvPr id="10" name="TextBox 10"/>
          <p:cNvSpPr txBox="1"/>
          <p:nvPr/>
        </p:nvSpPr>
        <p:spPr>
          <a:xfrm>
            <a:off x="207491" y="7598548"/>
            <a:ext cx="9875924" cy="2454275"/>
          </a:xfrm>
          <a:prstGeom prst="rect">
            <a:avLst/>
          </a:prstGeom>
        </p:spPr>
        <p:txBody>
          <a:bodyPr lIns="0" tIns="0" rIns="0" bIns="0" rtlCol="0" anchor="t">
            <a:spAutoFit/>
          </a:bodyPr>
          <a:lstStyle/>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True Closed (37)</a:t>
            </a:r>
            <a:r>
              <a:rPr lang="en-US" sz="2000" spc="40">
                <a:solidFill>
                  <a:srgbClr val="000000"/>
                </a:solidFill>
                <a:latin typeface="Montserrat"/>
                <a:ea typeface="Montserrat"/>
                <a:cs typeface="Montserrat"/>
                <a:sym typeface="Montserrat"/>
              </a:rPr>
              <a:t> = Correctly predicted Closure </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False Positive (20)</a:t>
            </a:r>
            <a:r>
              <a:rPr lang="en-US" sz="2000" spc="40">
                <a:solidFill>
                  <a:srgbClr val="000000"/>
                </a:solidFill>
                <a:latin typeface="Montserrat"/>
                <a:ea typeface="Montserrat"/>
                <a:cs typeface="Montserrat"/>
                <a:sym typeface="Montserrat"/>
              </a:rPr>
              <a:t>= Predicted ‘Acquired’ but actually ‘Closed’ </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False Negative (9)</a:t>
            </a:r>
            <a:r>
              <a:rPr lang="en-US" sz="2000" spc="40">
                <a:solidFill>
                  <a:srgbClr val="000000"/>
                </a:solidFill>
                <a:latin typeface="Montserrat"/>
                <a:ea typeface="Montserrat"/>
                <a:cs typeface="Montserrat"/>
                <a:sym typeface="Montserrat"/>
              </a:rPr>
              <a:t>= Predicted as ‘Closed’ but actually ‘Acquired’ → more ‘optimistic’ on predict a startup as Acquired even if it’s actually Closed. </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True Acquired (100)</a:t>
            </a:r>
            <a:r>
              <a:rPr lang="en-US" sz="2000" spc="40">
                <a:solidFill>
                  <a:srgbClr val="000000"/>
                </a:solidFill>
                <a:latin typeface="Montserrat"/>
                <a:ea typeface="Montserrat"/>
                <a:cs typeface="Montserrat"/>
                <a:sym typeface="Montserrat"/>
              </a:rPr>
              <a:t>= Correctly predicted ‘Acquired’ startups → very strong detecting ‘Acquired’</a:t>
            </a:r>
          </a:p>
        </p:txBody>
      </p:sp>
      <p:sp>
        <p:nvSpPr>
          <p:cNvPr id="11" name="TextBox 11"/>
          <p:cNvSpPr txBox="1"/>
          <p:nvPr/>
        </p:nvSpPr>
        <p:spPr>
          <a:xfrm>
            <a:off x="9785913" y="1378123"/>
            <a:ext cx="7140815" cy="317500"/>
          </a:xfrm>
          <a:prstGeom prst="rect">
            <a:avLst/>
          </a:prstGeom>
        </p:spPr>
        <p:txBody>
          <a:bodyPr lIns="0" tIns="0" rIns="0" bIns="0" rtlCol="0" anchor="t">
            <a:spAutoFit/>
          </a:bodyPr>
          <a:lstStyle/>
          <a:p>
            <a:pPr algn="ctr">
              <a:lnSpc>
                <a:spcPts val="2449"/>
              </a:lnSpc>
            </a:pPr>
            <a:r>
              <a:rPr lang="en-US" sz="2499" b="1" spc="-147">
                <a:solidFill>
                  <a:srgbClr val="225099"/>
                </a:solidFill>
                <a:latin typeface="Montserrat Ultra-Bold"/>
                <a:ea typeface="Montserrat Ultra-Bold"/>
                <a:cs typeface="Montserrat Ultra-Bold"/>
                <a:sym typeface="Montserrat Ultra-Bold"/>
              </a:rPr>
              <a:t>CONFUSION MATRIX</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5427416" y="1477645"/>
            <a:ext cx="7927421" cy="6213117"/>
          </a:xfrm>
          <a:custGeom>
            <a:avLst/>
            <a:gdLst/>
            <a:ahLst/>
            <a:cxnLst/>
            <a:rect l="l" t="t" r="r" b="b"/>
            <a:pathLst>
              <a:path w="7927421" h="6213117">
                <a:moveTo>
                  <a:pt x="0" y="0"/>
                </a:moveTo>
                <a:lnTo>
                  <a:pt x="7927421" y="0"/>
                </a:lnTo>
                <a:lnTo>
                  <a:pt x="7927421" y="6213117"/>
                </a:lnTo>
                <a:lnTo>
                  <a:pt x="0" y="6213117"/>
                </a:lnTo>
                <a:lnTo>
                  <a:pt x="0" y="0"/>
                </a:lnTo>
                <a:close/>
              </a:path>
            </a:pathLst>
          </a:custGeom>
          <a:blipFill>
            <a:blip r:embed="rId4"/>
            <a:stretch>
              <a:fillRect/>
            </a:stretch>
          </a:blipFill>
          <a:ln cap="sq">
            <a:noFill/>
            <a:prstDash val="solid"/>
            <a:miter/>
          </a:ln>
        </p:spPr>
      </p:sp>
      <p:sp>
        <p:nvSpPr>
          <p:cNvPr id="7" name="TextBox 7"/>
          <p:cNvSpPr txBox="1"/>
          <p:nvPr/>
        </p:nvSpPr>
        <p:spPr>
          <a:xfrm>
            <a:off x="1398005" y="990600"/>
            <a:ext cx="15491990" cy="372745"/>
          </a:xfrm>
          <a:prstGeom prst="rect">
            <a:avLst/>
          </a:prstGeom>
        </p:spPr>
        <p:txBody>
          <a:bodyPr lIns="0" tIns="0" rIns="0" bIns="0" rtlCol="0" anchor="t">
            <a:spAutoFit/>
          </a:bodyPr>
          <a:lstStyle/>
          <a:p>
            <a:pPr algn="ctr">
              <a:lnSpc>
                <a:spcPts val="3079"/>
              </a:lnSpc>
            </a:pPr>
            <a:r>
              <a:rPr lang="en-US" sz="2199" b="1" spc="43">
                <a:solidFill>
                  <a:srgbClr val="000000"/>
                </a:solidFill>
                <a:latin typeface="Montserrat Bold"/>
                <a:ea typeface="Montserrat Bold"/>
                <a:cs typeface="Montserrat Bold"/>
                <a:sym typeface="Montserrat Bold"/>
              </a:rPr>
              <a:t>ROC-AUC is a better metric than accuracy for imbalanced datasets (like Startup Acquired vs Closed)</a:t>
            </a:r>
          </a:p>
        </p:txBody>
      </p:sp>
      <p:sp>
        <p:nvSpPr>
          <p:cNvPr id="8" name="TextBox 8"/>
          <p:cNvSpPr txBox="1"/>
          <p:nvPr/>
        </p:nvSpPr>
        <p:spPr>
          <a:xfrm>
            <a:off x="1028700" y="393065"/>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ROC- AUC</a:t>
            </a:r>
          </a:p>
        </p:txBody>
      </p:sp>
      <p:sp>
        <p:nvSpPr>
          <p:cNvPr id="9" name="TextBox 9"/>
          <p:cNvSpPr txBox="1"/>
          <p:nvPr/>
        </p:nvSpPr>
        <p:spPr>
          <a:xfrm>
            <a:off x="329666" y="7757437"/>
            <a:ext cx="16929634" cy="2398395"/>
          </a:xfrm>
          <a:prstGeom prst="rect">
            <a:avLst/>
          </a:prstGeom>
        </p:spPr>
        <p:txBody>
          <a:bodyPr lIns="0" tIns="0" rIns="0" bIns="0" rtlCol="0" anchor="t">
            <a:spAutoFit/>
          </a:bodyPr>
          <a:lstStyle/>
          <a:p>
            <a:pPr marL="421005" lvl="1" indent="-210502" algn="l">
              <a:lnSpc>
                <a:spcPts val="2729"/>
              </a:lnSpc>
              <a:buFont typeface="Arial"/>
              <a:buChar char="•"/>
            </a:pPr>
            <a:r>
              <a:rPr lang="en-US" sz="1950" spc="39">
                <a:solidFill>
                  <a:srgbClr val="000000"/>
                </a:solidFill>
                <a:latin typeface="Montserrat"/>
                <a:ea typeface="Montserrat"/>
                <a:cs typeface="Montserrat"/>
                <a:sym typeface="Montserrat"/>
              </a:rPr>
              <a:t>AUC-ROC for LGBM: 0.8356671495251892 </a:t>
            </a:r>
          </a:p>
          <a:p>
            <a:pPr marL="421005" lvl="1" indent="-210502" algn="l">
              <a:lnSpc>
                <a:spcPts val="2729"/>
              </a:lnSpc>
              <a:buFont typeface="Arial"/>
              <a:buChar char="•"/>
            </a:pPr>
            <a:r>
              <a:rPr lang="en-US" sz="1950" spc="39">
                <a:solidFill>
                  <a:srgbClr val="000000"/>
                </a:solidFill>
                <a:latin typeface="Montserrat"/>
                <a:ea typeface="Montserrat"/>
                <a:cs typeface="Montserrat"/>
                <a:sym typeface="Montserrat"/>
              </a:rPr>
              <a:t>AUC-ROC for XGBosster Classifier: 0.8290680830516659 </a:t>
            </a:r>
          </a:p>
          <a:p>
            <a:pPr marL="421005" lvl="1" indent="-210502" algn="l">
              <a:lnSpc>
                <a:spcPts val="2729"/>
              </a:lnSpc>
              <a:buFont typeface="Arial"/>
              <a:buChar char="•"/>
            </a:pPr>
            <a:r>
              <a:rPr lang="en-US" sz="1950" spc="39">
                <a:solidFill>
                  <a:srgbClr val="000000"/>
                </a:solidFill>
                <a:latin typeface="Montserrat"/>
                <a:ea typeface="Montserrat"/>
                <a:cs typeface="Montserrat"/>
                <a:sym typeface="Montserrat"/>
              </a:rPr>
              <a:t>AUC-ROC for GradientBoosting Classifier: 0.8424271688395301 </a:t>
            </a:r>
          </a:p>
          <a:p>
            <a:pPr marL="421005" lvl="1" indent="-210502" algn="l">
              <a:lnSpc>
                <a:spcPts val="2729"/>
              </a:lnSpc>
              <a:buFont typeface="Arial"/>
              <a:buChar char="•"/>
            </a:pPr>
            <a:r>
              <a:rPr lang="en-US" sz="1950" b="1" spc="39">
                <a:solidFill>
                  <a:srgbClr val="000000"/>
                </a:solidFill>
                <a:latin typeface="Montserrat Bold"/>
                <a:ea typeface="Montserrat Bold"/>
                <a:cs typeface="Montserrat Bold"/>
                <a:sym typeface="Montserrat Bold"/>
              </a:rPr>
              <a:t>AUC-ROC for AdaBoost Classifier: 0.8798487043296315 → most powerful discriminator, lets improving it further with SMOTE and HPT</a:t>
            </a:r>
          </a:p>
          <a:p>
            <a:pPr marL="421005" lvl="1" indent="-210502" algn="l">
              <a:lnSpc>
                <a:spcPts val="2729"/>
              </a:lnSpc>
              <a:buFont typeface="Arial"/>
              <a:buChar char="•"/>
            </a:pPr>
            <a:r>
              <a:rPr lang="en-US" sz="1950" spc="39">
                <a:solidFill>
                  <a:srgbClr val="000000"/>
                </a:solidFill>
                <a:latin typeface="Montserrat"/>
                <a:ea typeface="Montserrat"/>
                <a:cs typeface="Montserrat"/>
                <a:sym typeface="Montserrat"/>
              </a:rPr>
              <a:t>AUC-ROC for Logistics Regression: 0.8441976500885241 </a:t>
            </a:r>
          </a:p>
          <a:p>
            <a:pPr marL="421005" lvl="1" indent="-210502" algn="l">
              <a:lnSpc>
                <a:spcPts val="2729"/>
              </a:lnSpc>
              <a:buFont typeface="Arial"/>
              <a:buChar char="•"/>
            </a:pPr>
            <a:r>
              <a:rPr lang="en-US" sz="1950" spc="39">
                <a:solidFill>
                  <a:srgbClr val="000000"/>
                </a:solidFill>
                <a:latin typeface="Montserrat"/>
                <a:ea typeface="Montserrat"/>
                <a:cs typeface="Montserrat"/>
                <a:sym typeface="Montserrat"/>
              </a:rPr>
              <a:t>AUC-ROC for Random Forest Classifier: 0.8374376307741832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10291195" y="1028700"/>
            <a:ext cx="7220139" cy="6633503"/>
          </a:xfrm>
          <a:custGeom>
            <a:avLst/>
            <a:gdLst/>
            <a:ahLst/>
            <a:cxnLst/>
            <a:rect l="l" t="t" r="r" b="b"/>
            <a:pathLst>
              <a:path w="7220139" h="6633503">
                <a:moveTo>
                  <a:pt x="0" y="0"/>
                </a:moveTo>
                <a:lnTo>
                  <a:pt x="7220139" y="0"/>
                </a:lnTo>
                <a:lnTo>
                  <a:pt x="7220139" y="6633503"/>
                </a:lnTo>
                <a:lnTo>
                  <a:pt x="0" y="6633503"/>
                </a:lnTo>
                <a:lnTo>
                  <a:pt x="0" y="0"/>
                </a:lnTo>
                <a:close/>
              </a:path>
            </a:pathLst>
          </a:custGeom>
          <a:blipFill>
            <a:blip r:embed="rId4"/>
            <a:stretch>
              <a:fillRect/>
            </a:stretch>
          </a:blipFill>
        </p:spPr>
      </p:sp>
      <p:sp>
        <p:nvSpPr>
          <p:cNvPr id="7" name="Freeform 7"/>
          <p:cNvSpPr/>
          <p:nvPr/>
        </p:nvSpPr>
        <p:spPr>
          <a:xfrm>
            <a:off x="702154" y="3480506"/>
            <a:ext cx="5882848" cy="1537385"/>
          </a:xfrm>
          <a:custGeom>
            <a:avLst/>
            <a:gdLst/>
            <a:ahLst/>
            <a:cxnLst/>
            <a:rect l="l" t="t" r="r" b="b"/>
            <a:pathLst>
              <a:path w="5882848" h="1537385">
                <a:moveTo>
                  <a:pt x="0" y="0"/>
                </a:moveTo>
                <a:lnTo>
                  <a:pt x="5882848" y="0"/>
                </a:lnTo>
                <a:lnTo>
                  <a:pt x="5882848" y="1537385"/>
                </a:lnTo>
                <a:lnTo>
                  <a:pt x="0" y="1537385"/>
                </a:lnTo>
                <a:lnTo>
                  <a:pt x="0" y="0"/>
                </a:lnTo>
                <a:close/>
              </a:path>
            </a:pathLst>
          </a:custGeom>
          <a:blipFill>
            <a:blip r:embed="rId5"/>
            <a:stretch>
              <a:fillRect t="-2853" b="-2853"/>
            </a:stretch>
          </a:blipFill>
        </p:spPr>
      </p:sp>
      <p:sp>
        <p:nvSpPr>
          <p:cNvPr id="8" name="Freeform 8"/>
          <p:cNvSpPr/>
          <p:nvPr/>
        </p:nvSpPr>
        <p:spPr>
          <a:xfrm>
            <a:off x="702154" y="1357963"/>
            <a:ext cx="6312396" cy="2122543"/>
          </a:xfrm>
          <a:custGeom>
            <a:avLst/>
            <a:gdLst/>
            <a:ahLst/>
            <a:cxnLst/>
            <a:rect l="l" t="t" r="r" b="b"/>
            <a:pathLst>
              <a:path w="6312396" h="2122543">
                <a:moveTo>
                  <a:pt x="0" y="0"/>
                </a:moveTo>
                <a:lnTo>
                  <a:pt x="6312396" y="0"/>
                </a:lnTo>
                <a:lnTo>
                  <a:pt x="6312396" y="2122543"/>
                </a:lnTo>
                <a:lnTo>
                  <a:pt x="0" y="2122543"/>
                </a:lnTo>
                <a:lnTo>
                  <a:pt x="0" y="0"/>
                </a:lnTo>
                <a:close/>
              </a:path>
            </a:pathLst>
          </a:custGeom>
          <a:blipFill>
            <a:blip r:embed="rId6"/>
            <a:stretch>
              <a:fillRect/>
            </a:stretch>
          </a:blipFill>
        </p:spPr>
      </p:sp>
      <p:sp>
        <p:nvSpPr>
          <p:cNvPr id="9" name="TextBox 9"/>
          <p:cNvSpPr txBox="1"/>
          <p:nvPr/>
        </p:nvSpPr>
        <p:spPr>
          <a:xfrm>
            <a:off x="1028700" y="393065"/>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SMOTE + ADABOOST</a:t>
            </a:r>
          </a:p>
        </p:txBody>
      </p:sp>
      <p:sp>
        <p:nvSpPr>
          <p:cNvPr id="10" name="TextBox 10"/>
          <p:cNvSpPr txBox="1"/>
          <p:nvPr/>
        </p:nvSpPr>
        <p:spPr>
          <a:xfrm>
            <a:off x="424797" y="5264327"/>
            <a:ext cx="9866399" cy="4216400"/>
          </a:xfrm>
          <a:prstGeom prst="rect">
            <a:avLst/>
          </a:prstGeom>
        </p:spPr>
        <p:txBody>
          <a:bodyPr lIns="0" tIns="0" rIns="0" bIns="0" rtlCol="0" anchor="t">
            <a:spAutoFit/>
          </a:bodyPr>
          <a:lstStyle/>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SMOTE helped the model become fairer between ‘Closed’ and ‘Acquired’ </a:t>
            </a:r>
            <a:r>
              <a:rPr lang="en-US" sz="2000" spc="40">
                <a:solidFill>
                  <a:srgbClr val="000000"/>
                </a:solidFill>
                <a:latin typeface="Montserrat"/>
                <a:ea typeface="Montserrat"/>
                <a:cs typeface="Montserrat"/>
                <a:sym typeface="Montserrat"/>
              </a:rPr>
              <a:t>by synthetically generating minority samples (Closed startups), this forced AdaBoost to learn more evenly across both outcomes</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ROC-AUC should stay strong, but maybe even slightly improve (still on top performer)</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 SMOTE should reduce bias toward the majority class ‘Acquired’</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AdaBoost now detects ‘Closed Startup’ more effectively on Recall (from 0.63 to 0.72), this is an important improvement for early detection of potential startup failure</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The Accuracy might dip slightly, but </a:t>
            </a:r>
            <a:r>
              <a:rPr lang="en-US" sz="2000" b="1" spc="40">
                <a:solidFill>
                  <a:srgbClr val="000000"/>
                </a:solidFill>
                <a:latin typeface="Montserrat Bold"/>
                <a:ea typeface="Montserrat Bold"/>
                <a:cs typeface="Montserrat Bold"/>
                <a:sym typeface="Montserrat Bold"/>
              </a:rPr>
              <a:t>balanced recall across classes</a:t>
            </a:r>
            <a:r>
              <a:rPr lang="en-US" sz="2000" spc="40">
                <a:solidFill>
                  <a:srgbClr val="000000"/>
                </a:solidFill>
                <a:latin typeface="Montserrat"/>
                <a:ea typeface="Montserrat"/>
                <a:cs typeface="Montserrat"/>
                <a:sym typeface="Montserrat"/>
              </a:rPr>
              <a:t> will make it a more trustworthy model.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10593910" y="1245939"/>
            <a:ext cx="7334268" cy="6573337"/>
          </a:xfrm>
          <a:custGeom>
            <a:avLst/>
            <a:gdLst/>
            <a:ahLst/>
            <a:cxnLst/>
            <a:rect l="l" t="t" r="r" b="b"/>
            <a:pathLst>
              <a:path w="7334268" h="6573337">
                <a:moveTo>
                  <a:pt x="0" y="0"/>
                </a:moveTo>
                <a:lnTo>
                  <a:pt x="7334268" y="0"/>
                </a:lnTo>
                <a:lnTo>
                  <a:pt x="7334268" y="6573338"/>
                </a:lnTo>
                <a:lnTo>
                  <a:pt x="0" y="6573338"/>
                </a:lnTo>
                <a:lnTo>
                  <a:pt x="0" y="0"/>
                </a:lnTo>
                <a:close/>
              </a:path>
            </a:pathLst>
          </a:custGeom>
          <a:blipFill>
            <a:blip r:embed="rId4"/>
            <a:stretch>
              <a:fillRect/>
            </a:stretch>
          </a:blipFill>
        </p:spPr>
      </p:sp>
      <p:sp>
        <p:nvSpPr>
          <p:cNvPr id="7" name="Freeform 7"/>
          <p:cNvSpPr/>
          <p:nvPr/>
        </p:nvSpPr>
        <p:spPr>
          <a:xfrm>
            <a:off x="794134" y="1496238"/>
            <a:ext cx="6582917" cy="3036370"/>
          </a:xfrm>
          <a:custGeom>
            <a:avLst/>
            <a:gdLst/>
            <a:ahLst/>
            <a:cxnLst/>
            <a:rect l="l" t="t" r="r" b="b"/>
            <a:pathLst>
              <a:path w="6582917" h="3036370">
                <a:moveTo>
                  <a:pt x="0" y="0"/>
                </a:moveTo>
                <a:lnTo>
                  <a:pt x="6582917" y="0"/>
                </a:lnTo>
                <a:lnTo>
                  <a:pt x="6582917" y="3036370"/>
                </a:lnTo>
                <a:lnTo>
                  <a:pt x="0" y="3036370"/>
                </a:lnTo>
                <a:lnTo>
                  <a:pt x="0" y="0"/>
                </a:lnTo>
                <a:close/>
              </a:path>
            </a:pathLst>
          </a:custGeom>
          <a:blipFill>
            <a:blip r:embed="rId5"/>
            <a:stretch>
              <a:fillRect/>
            </a:stretch>
          </a:blipFill>
        </p:spPr>
      </p:sp>
      <p:sp>
        <p:nvSpPr>
          <p:cNvPr id="8" name="TextBox 8"/>
          <p:cNvSpPr txBox="1"/>
          <p:nvPr/>
        </p:nvSpPr>
        <p:spPr>
          <a:xfrm>
            <a:off x="1028700" y="393065"/>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HYPERPARAMETER TUNING - ADABOOST</a:t>
            </a:r>
          </a:p>
        </p:txBody>
      </p:sp>
      <p:sp>
        <p:nvSpPr>
          <p:cNvPr id="9" name="TextBox 9"/>
          <p:cNvSpPr txBox="1"/>
          <p:nvPr/>
        </p:nvSpPr>
        <p:spPr>
          <a:xfrm>
            <a:off x="61087" y="4810964"/>
            <a:ext cx="10532823" cy="5978525"/>
          </a:xfrm>
          <a:prstGeom prst="rect">
            <a:avLst/>
          </a:prstGeom>
        </p:spPr>
        <p:txBody>
          <a:bodyPr lIns="0" tIns="0" rIns="0" bIns="0" rtlCol="0" anchor="t">
            <a:spAutoFit/>
          </a:bodyPr>
          <a:lstStyle/>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Hyperparameter tuning improved overall performance </a:t>
            </a:r>
            <a:r>
              <a:rPr lang="en-US" sz="2000" spc="40">
                <a:solidFill>
                  <a:srgbClr val="000000"/>
                </a:solidFill>
                <a:latin typeface="Montserrat"/>
                <a:ea typeface="Montserrat"/>
                <a:cs typeface="Montserrat"/>
                <a:sym typeface="Montserrat"/>
              </a:rPr>
              <a:t>slightly better than the baseline AdaBoost (Accuracy= 0.81, AUC= 0.87) and clearly stronger than the SMOTE version (Accuracy= 0.78, AUC= 0.86).</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Confusion matrix showed that the tuned model correctly classified most ‘Acquired startups’ (98) and improved the detection of ‘Closed Startups’ (40) without oversampling.</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The balance between false positives and false negatives is healthy,</a:t>
            </a:r>
            <a:r>
              <a:rPr lang="en-US" sz="2000" spc="40">
                <a:solidFill>
                  <a:srgbClr val="000000"/>
                </a:solidFill>
                <a:latin typeface="Montserrat"/>
                <a:ea typeface="Montserrat"/>
                <a:cs typeface="Montserrat"/>
                <a:sym typeface="Montserrat"/>
              </a:rPr>
              <a:t> the model prioritizes identifying Acquired startups and maintaining reasonable accuracy on Closed failure detection.</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AdaBoost with HPT model emerges as the most robust and reliable among all tested algorithms ;</a:t>
            </a:r>
          </a:p>
          <a:p>
            <a:pPr marL="863601" lvl="2" indent="-287867" algn="l">
              <a:lnSpc>
                <a:spcPts val="2800"/>
              </a:lnSpc>
              <a:buFont typeface="Arial"/>
              <a:buChar char="⚬"/>
            </a:pPr>
            <a:r>
              <a:rPr lang="en-US" sz="2000" spc="40">
                <a:solidFill>
                  <a:srgbClr val="000000"/>
                </a:solidFill>
                <a:latin typeface="Montserrat"/>
                <a:ea typeface="Montserrat"/>
                <a:cs typeface="Montserrat"/>
                <a:sym typeface="Montserrat"/>
              </a:rPr>
              <a:t>It preserves high predictive accuracy,</a:t>
            </a:r>
          </a:p>
          <a:p>
            <a:pPr marL="863601" lvl="2" indent="-287867" algn="l">
              <a:lnSpc>
                <a:spcPts val="2800"/>
              </a:lnSpc>
              <a:buFont typeface="Arial"/>
              <a:buChar char="⚬"/>
            </a:pPr>
            <a:r>
              <a:rPr lang="en-US" sz="2000" spc="40">
                <a:solidFill>
                  <a:srgbClr val="000000"/>
                </a:solidFill>
                <a:latin typeface="Montserrat"/>
                <a:ea typeface="Montserrat"/>
                <a:cs typeface="Montserrat"/>
                <a:sym typeface="Montserrat"/>
              </a:rPr>
              <a:t>Improves the balance between both Acquired and Closed</a:t>
            </a:r>
          </a:p>
          <a:p>
            <a:pPr marL="863601" lvl="2" indent="-287867" algn="l">
              <a:lnSpc>
                <a:spcPts val="2800"/>
              </a:lnSpc>
              <a:buFont typeface="Arial"/>
              <a:buChar char="⚬"/>
            </a:pPr>
            <a:r>
              <a:rPr lang="en-US" sz="2000" spc="40">
                <a:solidFill>
                  <a:srgbClr val="000000"/>
                </a:solidFill>
                <a:latin typeface="Montserrat"/>
                <a:ea typeface="Montserrat"/>
                <a:cs typeface="Montserrat"/>
                <a:sym typeface="Montserrat"/>
              </a:rPr>
              <a:t>And achieves an excellent AUC-ROC of 0.875, confirming strong discriminative power even in the presence of mild class imbalance.</a:t>
            </a:r>
          </a:p>
          <a:p>
            <a:pPr algn="l">
              <a:lnSpc>
                <a:spcPts val="2800"/>
              </a:lnSpc>
            </a:pPr>
            <a:endParaRPr lang="en-US" sz="2000" spc="40">
              <a:solidFill>
                <a:srgbClr val="000000"/>
              </a:solidFill>
              <a:latin typeface="Montserrat"/>
              <a:ea typeface="Montserrat"/>
              <a:cs typeface="Montserrat"/>
              <a:sym typeface="Montserrat"/>
            </a:endParaRPr>
          </a:p>
          <a:p>
            <a:pPr algn="l">
              <a:lnSpc>
                <a:spcPts val="2800"/>
              </a:lnSpc>
            </a:pPr>
            <a:endParaRPr lang="en-US" sz="2000" spc="40">
              <a:solidFill>
                <a:srgbClr val="000000"/>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7719941" y="746032"/>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2700000">
            <a:off x="-2585416" y="-1269003"/>
            <a:ext cx="5293007" cy="2660181"/>
          </a:xfrm>
          <a:prstGeom prst="rect">
            <a:avLst/>
          </a:prstGeom>
          <a:solidFill>
            <a:srgbClr val="213559"/>
          </a:solidFill>
        </p:spPr>
      </p:sp>
      <p:sp>
        <p:nvSpPr>
          <p:cNvPr id="5" name="AutoShape 5"/>
          <p:cNvSpPr/>
          <p:nvPr/>
        </p:nvSpPr>
        <p:spPr>
          <a:xfrm rot="-2700000">
            <a:off x="15891954" y="8909702"/>
            <a:ext cx="5293007" cy="2815684"/>
          </a:xfrm>
          <a:prstGeom prst="rect">
            <a:avLst/>
          </a:prstGeom>
          <a:solidFill>
            <a:srgbClr val="213559"/>
          </a:solidFill>
        </p:spPr>
      </p:sp>
      <p:sp>
        <p:nvSpPr>
          <p:cNvPr id="6" name="Freeform 6"/>
          <p:cNvSpPr/>
          <p:nvPr/>
        </p:nvSpPr>
        <p:spPr>
          <a:xfrm>
            <a:off x="389121" y="1340788"/>
            <a:ext cx="17330820" cy="3921098"/>
          </a:xfrm>
          <a:custGeom>
            <a:avLst/>
            <a:gdLst/>
            <a:ahLst/>
            <a:cxnLst/>
            <a:rect l="l" t="t" r="r" b="b"/>
            <a:pathLst>
              <a:path w="17330820" h="3921098">
                <a:moveTo>
                  <a:pt x="0" y="0"/>
                </a:moveTo>
                <a:lnTo>
                  <a:pt x="17330820" y="0"/>
                </a:lnTo>
                <a:lnTo>
                  <a:pt x="17330820" y="3921098"/>
                </a:lnTo>
                <a:lnTo>
                  <a:pt x="0" y="3921098"/>
                </a:lnTo>
                <a:lnTo>
                  <a:pt x="0" y="0"/>
                </a:lnTo>
                <a:close/>
              </a:path>
            </a:pathLst>
          </a:custGeom>
          <a:blipFill>
            <a:blip r:embed="rId4"/>
            <a:stretch>
              <a:fillRect/>
            </a:stretch>
          </a:blipFill>
        </p:spPr>
      </p:sp>
      <p:sp>
        <p:nvSpPr>
          <p:cNvPr id="7" name="TextBox 7"/>
          <p:cNvSpPr txBox="1"/>
          <p:nvPr/>
        </p:nvSpPr>
        <p:spPr>
          <a:xfrm>
            <a:off x="1028700" y="393065"/>
            <a:ext cx="16230600" cy="521335"/>
          </a:xfrm>
          <a:prstGeom prst="rect">
            <a:avLst/>
          </a:prstGeom>
        </p:spPr>
        <p:txBody>
          <a:bodyPr lIns="0" tIns="0" rIns="0" bIns="0" rtlCol="0" anchor="t">
            <a:spAutoFit/>
          </a:bodyPr>
          <a:lstStyle/>
          <a:p>
            <a:pPr algn="ctr">
              <a:lnSpc>
                <a:spcPts val="3919"/>
              </a:lnSpc>
            </a:pPr>
            <a:r>
              <a:rPr lang="en-US" sz="3999" b="1" i="1" spc="-235">
                <a:solidFill>
                  <a:srgbClr val="225099"/>
                </a:solidFill>
                <a:latin typeface="Montserrat Ultra-Bold Italics"/>
                <a:ea typeface="Montserrat Ultra-Bold Italics"/>
                <a:cs typeface="Montserrat Ultra-Bold Italics"/>
                <a:sym typeface="Montserrat Ultra-Bold Italics"/>
              </a:rPr>
              <a:t>FEATURE IMPORTANCE FOR BEST MODEL</a:t>
            </a:r>
          </a:p>
        </p:txBody>
      </p:sp>
      <p:sp>
        <p:nvSpPr>
          <p:cNvPr id="8" name="TextBox 8"/>
          <p:cNvSpPr txBox="1"/>
          <p:nvPr/>
        </p:nvSpPr>
        <p:spPr>
          <a:xfrm>
            <a:off x="225104" y="5434646"/>
            <a:ext cx="17658854" cy="4921250"/>
          </a:xfrm>
          <a:prstGeom prst="rect">
            <a:avLst/>
          </a:prstGeom>
        </p:spPr>
        <p:txBody>
          <a:bodyPr lIns="0" tIns="0" rIns="0" bIns="0" rtlCol="0" anchor="t">
            <a:spAutoFit/>
          </a:bodyPr>
          <a:lstStyle/>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Relationships (+0.158) is most influential feature by far, </a:t>
            </a:r>
            <a:r>
              <a:rPr lang="en-US" sz="2000" spc="40">
                <a:solidFill>
                  <a:srgbClr val="000000"/>
                </a:solidFill>
                <a:latin typeface="Montserrat"/>
                <a:ea typeface="Montserrat"/>
                <a:cs typeface="Montserrat"/>
                <a:sym typeface="Montserrat"/>
              </a:rPr>
              <a:t>almost 4× stronger impact than the next one. Removing this feature reduces model performance significantly.</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Startups with strong connections (partners, investors, advisors) are far more likely to Acquired or Survive.</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Age First Funding Year - Startups that secure funding sooner after founding show higher resilience and acquisition chances.</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Funding Total USD - higher funding increases survival and acquisition probability.</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Average Participants - Reflects how many investors typically join each round.</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is_top500 - Reputation and ranking slightly improve acquisition odds, possibly through visibility and trust effects.</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Funding Rounds - Number of rounds contributes to stability and growth perception.</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Age First Milestone Year - milestones (e.g., product launch, partnerships) slightly improve predictions.</a:t>
            </a:r>
          </a:p>
          <a:p>
            <a:pPr marL="431801" lvl="1" indent="-215900" algn="l">
              <a:lnSpc>
                <a:spcPts val="2800"/>
              </a:lnSpc>
              <a:buFont typeface="Arial"/>
              <a:buChar char="•"/>
            </a:pPr>
            <a:r>
              <a:rPr lang="en-US" sz="2000" spc="40">
                <a:solidFill>
                  <a:srgbClr val="000000"/>
                </a:solidFill>
                <a:latin typeface="Montserrat"/>
                <a:ea typeface="Montserrat"/>
                <a:cs typeface="Montserrat"/>
                <a:sym typeface="Montserrat"/>
              </a:rPr>
              <a:t>has_roundD, has_roundC, has_angel - has minimal impact in the model. Specific late or early round types (or having an angel investor) don’t independently drive prediction when aggregated funding and relationships are already captured.</a:t>
            </a:r>
          </a:p>
          <a:p>
            <a:pPr marL="431801" lvl="1" indent="-215900" algn="l">
              <a:lnSpc>
                <a:spcPts val="2800"/>
              </a:lnSpc>
              <a:buFont typeface="Arial"/>
              <a:buChar char="•"/>
            </a:pPr>
            <a:r>
              <a:rPr lang="en-US" sz="2000" b="1" spc="40">
                <a:solidFill>
                  <a:srgbClr val="000000"/>
                </a:solidFill>
                <a:latin typeface="Montserrat Bold"/>
                <a:ea typeface="Montserrat Bold"/>
                <a:cs typeface="Montserrat Bold"/>
                <a:sym typeface="Montserrat Bold"/>
              </a:rPr>
              <a:t>The drop-out loss analysis confirms that startup connectivity and timing of early funding are far more influential than the total number of rounds or investor types.</a:t>
            </a:r>
          </a:p>
          <a:p>
            <a:pPr algn="l">
              <a:lnSpc>
                <a:spcPts val="2800"/>
              </a:lnSpc>
            </a:pPr>
            <a:endParaRPr lang="en-US" sz="2000" b="1" spc="40">
              <a:solidFill>
                <a:srgbClr val="000000"/>
              </a:solidFill>
              <a:latin typeface="Montserrat Bold"/>
              <a:ea typeface="Montserrat Bold"/>
              <a:cs typeface="Montserrat Bold"/>
              <a:sym typeface="Montserrat 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55" b="-14555"/>
            </a:stretch>
          </a:blipFill>
        </p:spPr>
      </p:sp>
      <p:grpSp>
        <p:nvGrpSpPr>
          <p:cNvPr id="3" name="Group 3"/>
          <p:cNvGrpSpPr/>
          <p:nvPr/>
        </p:nvGrpSpPr>
        <p:grpSpPr>
          <a:xfrm>
            <a:off x="4362534" y="3205991"/>
            <a:ext cx="9444119" cy="5655814"/>
            <a:chOff x="0" y="0"/>
            <a:chExt cx="2487340" cy="1489597"/>
          </a:xfrm>
        </p:grpSpPr>
        <p:sp>
          <p:nvSpPr>
            <p:cNvPr id="4" name="Freeform 4"/>
            <p:cNvSpPr/>
            <p:nvPr/>
          </p:nvSpPr>
          <p:spPr>
            <a:xfrm>
              <a:off x="0" y="0"/>
              <a:ext cx="2487340" cy="1489597"/>
            </a:xfrm>
            <a:custGeom>
              <a:avLst/>
              <a:gdLst/>
              <a:ahLst/>
              <a:cxnLst/>
              <a:rect l="l" t="t" r="r" b="b"/>
              <a:pathLst>
                <a:path w="2487340" h="1489597">
                  <a:moveTo>
                    <a:pt x="41808" y="0"/>
                  </a:moveTo>
                  <a:lnTo>
                    <a:pt x="2445532" y="0"/>
                  </a:lnTo>
                  <a:cubicBezTo>
                    <a:pt x="2468622" y="0"/>
                    <a:pt x="2487340" y="18718"/>
                    <a:pt x="2487340" y="41808"/>
                  </a:cubicBezTo>
                  <a:lnTo>
                    <a:pt x="2487340" y="1447789"/>
                  </a:lnTo>
                  <a:cubicBezTo>
                    <a:pt x="2487340" y="1458877"/>
                    <a:pt x="2482935" y="1469511"/>
                    <a:pt x="2475095" y="1477352"/>
                  </a:cubicBezTo>
                  <a:cubicBezTo>
                    <a:pt x="2467254" y="1485192"/>
                    <a:pt x="2456620" y="1489597"/>
                    <a:pt x="2445532" y="1489597"/>
                  </a:cubicBezTo>
                  <a:lnTo>
                    <a:pt x="41808" y="1489597"/>
                  </a:lnTo>
                  <a:cubicBezTo>
                    <a:pt x="18718" y="1489597"/>
                    <a:pt x="0" y="1470879"/>
                    <a:pt x="0" y="1447789"/>
                  </a:cubicBezTo>
                  <a:lnTo>
                    <a:pt x="0" y="41808"/>
                  </a:lnTo>
                  <a:cubicBezTo>
                    <a:pt x="0" y="18718"/>
                    <a:pt x="18718" y="0"/>
                    <a:pt x="41808" y="0"/>
                  </a:cubicBezTo>
                  <a:close/>
                </a:path>
              </a:pathLst>
            </a:custGeom>
            <a:solidFill>
              <a:srgbClr val="7D8E8F">
                <a:alpha val="80000"/>
              </a:srgbClr>
            </a:solidFill>
          </p:spPr>
        </p:sp>
        <p:sp>
          <p:nvSpPr>
            <p:cNvPr id="5" name="TextBox 5"/>
            <p:cNvSpPr txBox="1"/>
            <p:nvPr/>
          </p:nvSpPr>
          <p:spPr>
            <a:xfrm>
              <a:off x="0" y="-38100"/>
              <a:ext cx="2487340" cy="152769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488646" y="4127362"/>
            <a:ext cx="9195197" cy="3484244"/>
          </a:xfrm>
          <a:prstGeom prst="rect">
            <a:avLst/>
          </a:prstGeom>
        </p:spPr>
        <p:txBody>
          <a:bodyPr lIns="0" tIns="0" rIns="0" bIns="0" rtlCol="0" anchor="t">
            <a:spAutoFit/>
          </a:bodyPr>
          <a:lstStyle/>
          <a:p>
            <a:pPr algn="ctr">
              <a:lnSpc>
                <a:spcPts val="5565"/>
              </a:lnSpc>
            </a:pPr>
            <a:r>
              <a:rPr lang="en-US" sz="3500" b="1">
                <a:solidFill>
                  <a:srgbClr val="FFFFFF"/>
                </a:solidFill>
                <a:latin typeface="Montserrat Bold"/>
                <a:ea typeface="Montserrat Bold"/>
                <a:cs typeface="Montserrat Bold"/>
                <a:sym typeface="Montserrat Bold"/>
              </a:rPr>
              <a:t>Thank you for your attention throughout this presentation on ‘Startup Failure Analysis’. </a:t>
            </a:r>
          </a:p>
          <a:p>
            <a:pPr algn="ctr">
              <a:lnSpc>
                <a:spcPts val="5565"/>
              </a:lnSpc>
            </a:pPr>
            <a:r>
              <a:rPr lang="en-US" sz="3500" b="1">
                <a:solidFill>
                  <a:srgbClr val="FFFFFF"/>
                </a:solidFill>
                <a:latin typeface="Montserrat Bold"/>
                <a:ea typeface="Montserrat Bold"/>
                <a:cs typeface="Montserrat Bold"/>
                <a:sym typeface="Montserrat Bold"/>
              </a:rPr>
              <a:t>Your feedback is crucial, please share any suggestions for my improvement. </a:t>
            </a:r>
          </a:p>
        </p:txBody>
      </p:sp>
      <p:grpSp>
        <p:nvGrpSpPr>
          <p:cNvPr id="7" name="Group 7"/>
          <p:cNvGrpSpPr/>
          <p:nvPr/>
        </p:nvGrpSpPr>
        <p:grpSpPr>
          <a:xfrm>
            <a:off x="913188" y="2841798"/>
            <a:ext cx="2858796" cy="6188721"/>
            <a:chOff x="0" y="0"/>
            <a:chExt cx="4762500" cy="10309860"/>
          </a:xfrm>
        </p:grpSpPr>
        <p:sp>
          <p:nvSpPr>
            <p:cNvPr id="8" name="Freeform 8"/>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3"/>
              <a:stretch>
                <a:fillRect l="-22182" r="-22182"/>
              </a:stretch>
            </a:blipFill>
          </p:spPr>
        </p:sp>
      </p:grpSp>
      <p:grpSp>
        <p:nvGrpSpPr>
          <p:cNvPr id="9" name="Group 9"/>
          <p:cNvGrpSpPr/>
          <p:nvPr/>
        </p:nvGrpSpPr>
        <p:grpSpPr>
          <a:xfrm>
            <a:off x="14400504" y="2841798"/>
            <a:ext cx="2858796" cy="6188721"/>
            <a:chOff x="0" y="0"/>
            <a:chExt cx="4762500" cy="10309860"/>
          </a:xfrm>
        </p:grpSpPr>
        <p:sp>
          <p:nvSpPr>
            <p:cNvPr id="10" name="Freeform 10"/>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31180" r="-31180"/>
              </a:stretch>
            </a:blipFill>
          </p:spPr>
        </p:sp>
      </p:grpSp>
      <p:sp>
        <p:nvSpPr>
          <p:cNvPr id="11" name="TextBox 11"/>
          <p:cNvSpPr txBox="1"/>
          <p:nvPr/>
        </p:nvSpPr>
        <p:spPr>
          <a:xfrm>
            <a:off x="2997337" y="767555"/>
            <a:ext cx="11876721" cy="1625948"/>
          </a:xfrm>
          <a:prstGeom prst="rect">
            <a:avLst/>
          </a:prstGeom>
        </p:spPr>
        <p:txBody>
          <a:bodyPr lIns="0" tIns="0" rIns="0" bIns="0" rtlCol="0" anchor="t">
            <a:spAutoFit/>
          </a:bodyPr>
          <a:lstStyle/>
          <a:p>
            <a:pPr algn="ctr">
              <a:lnSpc>
                <a:spcPts val="13280"/>
              </a:lnSpc>
            </a:pPr>
            <a:r>
              <a:rPr lang="en-US" sz="9486" b="1" i="1">
                <a:solidFill>
                  <a:srgbClr val="FFFFFF"/>
                </a:solidFill>
                <a:latin typeface="Montserrat Bold Italics"/>
                <a:ea typeface="Montserrat Bold Italics"/>
                <a:cs typeface="Montserrat Bold Italics"/>
                <a:sym typeface="Montserrat Bold Italics"/>
              </a:rPr>
              <a:t>THANK YOU</a:t>
            </a:r>
          </a:p>
        </p:txBody>
      </p:sp>
      <p:sp>
        <p:nvSpPr>
          <p:cNvPr id="12" name="Freeform 12"/>
          <p:cNvSpPr/>
          <p:nvPr/>
        </p:nvSpPr>
        <p:spPr>
          <a:xfrm>
            <a:off x="14057182" y="-723732"/>
            <a:ext cx="3202118" cy="1752432"/>
          </a:xfrm>
          <a:custGeom>
            <a:avLst/>
            <a:gdLst/>
            <a:ahLst/>
            <a:cxnLst/>
            <a:rect l="l" t="t" r="r" b="b"/>
            <a:pathLst>
              <a:path w="3202118" h="1752432">
                <a:moveTo>
                  <a:pt x="0" y="0"/>
                </a:moveTo>
                <a:lnTo>
                  <a:pt x="3202118" y="0"/>
                </a:lnTo>
                <a:lnTo>
                  <a:pt x="3202118" y="1752432"/>
                </a:lnTo>
                <a:lnTo>
                  <a:pt x="0" y="1752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783819" y="9700439"/>
            <a:ext cx="3202118" cy="1752432"/>
          </a:xfrm>
          <a:custGeom>
            <a:avLst/>
            <a:gdLst/>
            <a:ahLst/>
            <a:cxnLst/>
            <a:rect l="l" t="t" r="r" b="b"/>
            <a:pathLst>
              <a:path w="3202118" h="1752432">
                <a:moveTo>
                  <a:pt x="0" y="0"/>
                </a:moveTo>
                <a:lnTo>
                  <a:pt x="3202118" y="0"/>
                </a:lnTo>
                <a:lnTo>
                  <a:pt x="3202118" y="1752432"/>
                </a:lnTo>
                <a:lnTo>
                  <a:pt x="0" y="1752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8302951"/>
            <a:ext cx="16230600" cy="169519"/>
          </a:xfrm>
          <a:prstGeom prst="rect">
            <a:avLst/>
          </a:prstGeom>
          <a:solidFill>
            <a:srgbClr val="FFFFFF"/>
          </a:solidFill>
        </p:spPr>
      </p:sp>
      <p:sp>
        <p:nvSpPr>
          <p:cNvPr id="5" name="AutoShape 5"/>
          <p:cNvSpPr/>
          <p:nvPr/>
        </p:nvSpPr>
        <p:spPr>
          <a:xfrm>
            <a:off x="1028700" y="1814529"/>
            <a:ext cx="16230600" cy="169519"/>
          </a:xfrm>
          <a:prstGeom prst="rect">
            <a:avLst/>
          </a:prstGeom>
          <a:solidFill>
            <a:srgbClr val="FFFFFF"/>
          </a:solidFill>
        </p:spPr>
      </p:sp>
      <p:sp>
        <p:nvSpPr>
          <p:cNvPr id="6" name="TextBox 6"/>
          <p:cNvSpPr txBox="1"/>
          <p:nvPr/>
        </p:nvSpPr>
        <p:spPr>
          <a:xfrm>
            <a:off x="2027703" y="4715510"/>
            <a:ext cx="14232593" cy="877576"/>
          </a:xfrm>
          <a:prstGeom prst="rect">
            <a:avLst/>
          </a:prstGeom>
        </p:spPr>
        <p:txBody>
          <a:bodyPr lIns="0" tIns="0" rIns="0" bIns="0" rtlCol="0" anchor="t">
            <a:spAutoFit/>
          </a:bodyPr>
          <a:lstStyle/>
          <a:p>
            <a:pPr algn="ctr">
              <a:lnSpc>
                <a:spcPts val="6440"/>
              </a:lnSpc>
            </a:pPr>
            <a:r>
              <a:rPr lang="en-US" sz="7000" b="1" spc="-413">
                <a:solidFill>
                  <a:srgbClr val="FFFFFF"/>
                </a:solidFill>
                <a:latin typeface="Montserrat Ultra-Bold"/>
                <a:ea typeface="Montserrat Ultra-Bold"/>
                <a:cs typeface="Montserrat Ultra-Bold"/>
                <a:sym typeface="Montserrat Ultra-Bold"/>
              </a:rPr>
              <a:t>DATA UNDERSTANDING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6028966" y="-1867140"/>
            <a:ext cx="10765001" cy="16230600"/>
            <a:chOff x="0" y="0"/>
            <a:chExt cx="4211659" cy="6350000"/>
          </a:xfrm>
        </p:grpSpPr>
        <p:sp>
          <p:nvSpPr>
            <p:cNvPr id="4" name="Freeform 4"/>
            <p:cNvSpPr/>
            <p:nvPr/>
          </p:nvSpPr>
          <p:spPr>
            <a:xfrm>
              <a:off x="0" y="0"/>
              <a:ext cx="4211659" cy="6350000"/>
            </a:xfrm>
            <a:custGeom>
              <a:avLst/>
              <a:gdLst/>
              <a:ahLst/>
              <a:cxnLst/>
              <a:rect l="l" t="t" r="r" b="b"/>
              <a:pathLst>
                <a:path w="4211659" h="6350000">
                  <a:moveTo>
                    <a:pt x="2105830" y="0"/>
                  </a:moveTo>
                  <a:cubicBezTo>
                    <a:pt x="942812" y="0"/>
                    <a:pt x="0" y="1421496"/>
                    <a:pt x="0" y="3175000"/>
                  </a:cubicBezTo>
                  <a:cubicBezTo>
                    <a:pt x="0" y="4928504"/>
                    <a:pt x="942812" y="6350000"/>
                    <a:pt x="2105830" y="6350000"/>
                  </a:cubicBezTo>
                  <a:cubicBezTo>
                    <a:pt x="3268847" y="6350000"/>
                    <a:pt x="4211659" y="4928504"/>
                    <a:pt x="4211659" y="3175000"/>
                  </a:cubicBezTo>
                  <a:cubicBezTo>
                    <a:pt x="4211659" y="1421496"/>
                    <a:pt x="3268847" y="0"/>
                    <a:pt x="2105830" y="0"/>
                  </a:cubicBezTo>
                  <a:close/>
                </a:path>
              </a:pathLst>
            </a:custGeom>
            <a:solidFill>
              <a:srgbClr val="263F6B"/>
            </a:solidFill>
          </p:spPr>
        </p:sp>
      </p:grpSp>
      <p:sp>
        <p:nvSpPr>
          <p:cNvPr id="5" name="TextBox 5"/>
          <p:cNvSpPr txBox="1"/>
          <p:nvPr/>
        </p:nvSpPr>
        <p:spPr>
          <a:xfrm>
            <a:off x="857161" y="672259"/>
            <a:ext cx="9667609" cy="560611"/>
          </a:xfrm>
          <a:prstGeom prst="rect">
            <a:avLst/>
          </a:prstGeom>
        </p:spPr>
        <p:txBody>
          <a:bodyPr lIns="0" tIns="0" rIns="0" bIns="0" rtlCol="0" anchor="t">
            <a:spAutoFit/>
          </a:bodyPr>
          <a:lstStyle/>
          <a:p>
            <a:pPr algn="l">
              <a:lnSpc>
                <a:spcPts val="4295"/>
              </a:lnSpc>
            </a:pPr>
            <a:r>
              <a:rPr lang="en-US" sz="4383" b="1" spc="-258">
                <a:solidFill>
                  <a:srgbClr val="263F6B"/>
                </a:solidFill>
                <a:latin typeface="Montserrat Ultra-Bold"/>
                <a:ea typeface="Montserrat Ultra-Bold"/>
                <a:cs typeface="Montserrat Ultra-Bold"/>
                <a:sym typeface="Montserrat Ultra-Bold"/>
              </a:rPr>
              <a:t>DATA DESCRIPTION</a:t>
            </a:r>
          </a:p>
        </p:txBody>
      </p:sp>
      <p:sp>
        <p:nvSpPr>
          <p:cNvPr id="6" name="TextBox 6"/>
          <p:cNvSpPr txBox="1"/>
          <p:nvPr/>
        </p:nvSpPr>
        <p:spPr>
          <a:xfrm>
            <a:off x="857161" y="1464340"/>
            <a:ext cx="9667609" cy="317500"/>
          </a:xfrm>
          <a:prstGeom prst="rect">
            <a:avLst/>
          </a:prstGeom>
        </p:spPr>
        <p:txBody>
          <a:bodyPr lIns="0" tIns="0" rIns="0" bIns="0" rtlCol="0" anchor="t">
            <a:spAutoFit/>
          </a:bodyPr>
          <a:lstStyle/>
          <a:p>
            <a:pPr algn="l">
              <a:lnSpc>
                <a:spcPts val="2449"/>
              </a:lnSpc>
            </a:pPr>
            <a:r>
              <a:rPr lang="en-US" sz="2499" b="1" spc="-147">
                <a:solidFill>
                  <a:srgbClr val="263F6B"/>
                </a:solidFill>
                <a:latin typeface="Montserrat Bold"/>
                <a:ea typeface="Montserrat Bold"/>
                <a:cs typeface="Montserrat Bold"/>
                <a:sym typeface="Montserrat Bold"/>
              </a:rPr>
              <a:t>923 ROWS AND 49 COLUMNS</a:t>
            </a:r>
          </a:p>
        </p:txBody>
      </p:sp>
      <p:sp>
        <p:nvSpPr>
          <p:cNvPr id="7" name="TextBox 7"/>
          <p:cNvSpPr txBox="1"/>
          <p:nvPr/>
        </p:nvSpPr>
        <p:spPr>
          <a:xfrm>
            <a:off x="790486" y="2132356"/>
            <a:ext cx="3022104" cy="6790055"/>
          </a:xfrm>
          <a:prstGeom prst="rect">
            <a:avLst/>
          </a:prstGeom>
        </p:spPr>
        <p:txBody>
          <a:bodyPr lIns="0" tIns="0" rIns="0" bIns="0" rtlCol="0" anchor="t">
            <a:spAutoFit/>
          </a:bodyPr>
          <a:lstStyle/>
          <a:p>
            <a:pPr algn="l">
              <a:lnSpc>
                <a:spcPts val="3220"/>
              </a:lnSpc>
            </a:pPr>
            <a:r>
              <a:rPr lang="en-US" sz="2300" b="1" spc="46">
                <a:solidFill>
                  <a:srgbClr val="263F6B"/>
                </a:solidFill>
                <a:latin typeface="Montserrat Bold"/>
                <a:ea typeface="Montserrat Bold"/>
                <a:cs typeface="Montserrat Bold"/>
                <a:sym typeface="Montserrat Bold"/>
              </a:rPr>
              <a:t>-unnamed: 0</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-state_code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-latitude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-longitude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-zip_code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-id</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-state_code.1</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-unnamed: 6</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-name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-founded_at</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-closed_at</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-first_funding_at</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-closed_funding_at</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-milestones</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-avg_participants</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-is_top500</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-labels</a:t>
            </a:r>
          </a:p>
        </p:txBody>
      </p:sp>
      <p:sp>
        <p:nvSpPr>
          <p:cNvPr id="8" name="TextBox 8"/>
          <p:cNvSpPr txBox="1"/>
          <p:nvPr/>
        </p:nvSpPr>
        <p:spPr>
          <a:xfrm>
            <a:off x="4202715" y="2132356"/>
            <a:ext cx="4088011" cy="5589905"/>
          </a:xfrm>
          <a:prstGeom prst="rect">
            <a:avLst/>
          </a:prstGeom>
        </p:spPr>
        <p:txBody>
          <a:bodyPr lIns="0" tIns="0" rIns="0" bIns="0" rtlCol="0" anchor="t">
            <a:spAutoFit/>
          </a:bodyPr>
          <a:lstStyle/>
          <a:p>
            <a:pPr algn="l">
              <a:lnSpc>
                <a:spcPts val="3220"/>
              </a:lnSpc>
              <a:spcBef>
                <a:spcPct val="0"/>
              </a:spcBef>
            </a:pPr>
            <a:r>
              <a:rPr lang="en-US" sz="2300" b="1" spc="46">
                <a:solidFill>
                  <a:srgbClr val="263F6B"/>
                </a:solidFill>
                <a:latin typeface="Montserrat Bold"/>
                <a:ea typeface="Montserrat Bold"/>
                <a:cs typeface="Montserrat Bold"/>
                <a:sym typeface="Montserrat Bold"/>
              </a:rPr>
              <a:t>-age_first_funding_year</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-age_last_funding_year</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-age_first_milestone_year</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-age_last_milestone_year</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-relationship</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-funding_rounds</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-has_VC</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-has_angel</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-has_roundA</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-has_roundB</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-has_roundC</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-has_roundD</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-funding_total_usd</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-object_id</a:t>
            </a:r>
          </a:p>
        </p:txBody>
      </p:sp>
      <p:sp>
        <p:nvSpPr>
          <p:cNvPr id="9" name="TextBox 9"/>
          <p:cNvSpPr txBox="1"/>
          <p:nvPr/>
        </p:nvSpPr>
        <p:spPr>
          <a:xfrm>
            <a:off x="8911622" y="2132356"/>
            <a:ext cx="3226296" cy="6790055"/>
          </a:xfrm>
          <a:prstGeom prst="rect">
            <a:avLst/>
          </a:prstGeom>
        </p:spPr>
        <p:txBody>
          <a:bodyPr lIns="0" tIns="0" rIns="0" bIns="0" rtlCol="0" anchor="t">
            <a:spAutoFit/>
          </a:bodyPr>
          <a:lstStyle/>
          <a:p>
            <a:pPr algn="l">
              <a:lnSpc>
                <a:spcPts val="3220"/>
              </a:lnSpc>
              <a:spcBef>
                <a:spcPct val="0"/>
              </a:spcBef>
            </a:pPr>
            <a:r>
              <a:rPr lang="en-US" sz="2300" b="1" spc="46">
                <a:solidFill>
                  <a:srgbClr val="263F6B"/>
                </a:solidFill>
                <a:latin typeface="Montserrat Bold"/>
                <a:ea typeface="Montserrat Bold"/>
                <a:cs typeface="Montserrat Bold"/>
                <a:sym typeface="Montserrat Bold"/>
              </a:rPr>
              <a:t>-city:</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is_CA</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is_NY</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is_MA</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is_TX</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is_otherstate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-category_code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is_software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is_web</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is_mobile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is_enterprise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is_advertising</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is_gamesvideo</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is_ecommerce</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is_biotech</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is_consulting</a:t>
            </a:r>
          </a:p>
          <a:p>
            <a:pPr algn="l">
              <a:lnSpc>
                <a:spcPts val="3220"/>
              </a:lnSpc>
              <a:spcBef>
                <a:spcPct val="0"/>
              </a:spcBef>
            </a:pPr>
            <a:r>
              <a:rPr lang="en-US" sz="2300" b="1" spc="46">
                <a:solidFill>
                  <a:srgbClr val="263F6B"/>
                </a:solidFill>
                <a:latin typeface="Montserrat Bold"/>
                <a:ea typeface="Montserrat Bold"/>
                <a:cs typeface="Montserrat Bold"/>
                <a:sym typeface="Montserrat Bold"/>
              </a:rPr>
              <a:t>    - is_othercategory</a:t>
            </a:r>
          </a:p>
        </p:txBody>
      </p:sp>
      <p:sp>
        <p:nvSpPr>
          <p:cNvPr id="10" name="TextBox 10"/>
          <p:cNvSpPr txBox="1"/>
          <p:nvPr/>
        </p:nvSpPr>
        <p:spPr>
          <a:xfrm>
            <a:off x="753272" y="9435698"/>
            <a:ext cx="1242268" cy="438785"/>
          </a:xfrm>
          <a:prstGeom prst="rect">
            <a:avLst/>
          </a:prstGeom>
        </p:spPr>
        <p:txBody>
          <a:bodyPr lIns="0" tIns="0" rIns="0" bIns="0" rtlCol="0" anchor="t">
            <a:spAutoFit/>
          </a:bodyPr>
          <a:lstStyle/>
          <a:p>
            <a:pPr algn="ctr">
              <a:lnSpc>
                <a:spcPts val="3639"/>
              </a:lnSpc>
              <a:spcBef>
                <a:spcPct val="0"/>
              </a:spcBef>
            </a:pPr>
            <a:r>
              <a:rPr lang="en-US" sz="2599" b="1" spc="51" dirty="0">
                <a:solidFill>
                  <a:srgbClr val="CC0000"/>
                </a:solidFill>
                <a:latin typeface="Montserrat Bold"/>
                <a:ea typeface="Montserrat Bold"/>
                <a:cs typeface="Montserrat Bold"/>
                <a:sym typeface="Montserrat Bold"/>
              </a:rPr>
              <a:t>-status</a:t>
            </a:r>
          </a:p>
        </p:txBody>
      </p:sp>
      <p:sp>
        <p:nvSpPr>
          <p:cNvPr id="11" name="TextBox 11"/>
          <p:cNvSpPr txBox="1"/>
          <p:nvPr/>
        </p:nvSpPr>
        <p:spPr>
          <a:xfrm>
            <a:off x="2779839" y="9274836"/>
            <a:ext cx="13249126" cy="389255"/>
          </a:xfrm>
          <a:prstGeom prst="rect">
            <a:avLst/>
          </a:prstGeom>
        </p:spPr>
        <p:txBody>
          <a:bodyPr lIns="0" tIns="0" rIns="0" bIns="0" rtlCol="0" anchor="t">
            <a:spAutoFit/>
          </a:bodyPr>
          <a:lstStyle/>
          <a:p>
            <a:pPr algn="ctr">
              <a:lnSpc>
                <a:spcPts val="3220"/>
              </a:lnSpc>
              <a:spcBef>
                <a:spcPct val="0"/>
              </a:spcBef>
            </a:pPr>
            <a:r>
              <a:rPr lang="en-US" sz="2300" spc="46">
                <a:solidFill>
                  <a:srgbClr val="000000"/>
                </a:solidFill>
                <a:latin typeface="Montserrat"/>
                <a:ea typeface="Montserrat"/>
                <a:cs typeface="Montserrat"/>
                <a:sym typeface="Montserrat"/>
              </a:rPr>
              <a:t>Data Source : https://www.kaggle.com/datasets/manishkc06/startup-success-prediction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6028966" y="-1867140"/>
            <a:ext cx="10765001" cy="16230600"/>
            <a:chOff x="0" y="0"/>
            <a:chExt cx="4211659" cy="6350000"/>
          </a:xfrm>
        </p:grpSpPr>
        <p:sp>
          <p:nvSpPr>
            <p:cNvPr id="4" name="Freeform 4"/>
            <p:cNvSpPr/>
            <p:nvPr/>
          </p:nvSpPr>
          <p:spPr>
            <a:xfrm>
              <a:off x="0" y="0"/>
              <a:ext cx="4211659" cy="6350000"/>
            </a:xfrm>
            <a:custGeom>
              <a:avLst/>
              <a:gdLst/>
              <a:ahLst/>
              <a:cxnLst/>
              <a:rect l="l" t="t" r="r" b="b"/>
              <a:pathLst>
                <a:path w="4211659" h="6350000">
                  <a:moveTo>
                    <a:pt x="2105830" y="0"/>
                  </a:moveTo>
                  <a:cubicBezTo>
                    <a:pt x="942812" y="0"/>
                    <a:pt x="0" y="1421496"/>
                    <a:pt x="0" y="3175000"/>
                  </a:cubicBezTo>
                  <a:cubicBezTo>
                    <a:pt x="0" y="4928504"/>
                    <a:pt x="942812" y="6350000"/>
                    <a:pt x="2105830" y="6350000"/>
                  </a:cubicBezTo>
                  <a:cubicBezTo>
                    <a:pt x="3268847" y="6350000"/>
                    <a:pt x="4211659" y="4928504"/>
                    <a:pt x="4211659" y="3175000"/>
                  </a:cubicBezTo>
                  <a:cubicBezTo>
                    <a:pt x="4211659" y="1421496"/>
                    <a:pt x="3268847" y="0"/>
                    <a:pt x="2105830" y="0"/>
                  </a:cubicBezTo>
                  <a:close/>
                </a:path>
              </a:pathLst>
            </a:custGeom>
            <a:solidFill>
              <a:srgbClr val="263F6B"/>
            </a:solidFill>
          </p:spPr>
        </p:sp>
      </p:grpSp>
      <p:sp>
        <p:nvSpPr>
          <p:cNvPr id="5" name="Freeform 5"/>
          <p:cNvSpPr/>
          <p:nvPr/>
        </p:nvSpPr>
        <p:spPr>
          <a:xfrm>
            <a:off x="857161" y="8579815"/>
            <a:ext cx="8286839" cy="1356970"/>
          </a:xfrm>
          <a:custGeom>
            <a:avLst/>
            <a:gdLst/>
            <a:ahLst/>
            <a:cxnLst/>
            <a:rect l="l" t="t" r="r" b="b"/>
            <a:pathLst>
              <a:path w="8286839" h="1356970">
                <a:moveTo>
                  <a:pt x="0" y="0"/>
                </a:moveTo>
                <a:lnTo>
                  <a:pt x="8286839" y="0"/>
                </a:lnTo>
                <a:lnTo>
                  <a:pt x="8286839" y="1356970"/>
                </a:lnTo>
                <a:lnTo>
                  <a:pt x="0" y="1356970"/>
                </a:lnTo>
                <a:lnTo>
                  <a:pt x="0" y="0"/>
                </a:lnTo>
                <a:close/>
              </a:path>
            </a:pathLst>
          </a:custGeom>
          <a:blipFill>
            <a:blip r:embed="rId2"/>
            <a:stretch>
              <a:fillRect/>
            </a:stretch>
          </a:blipFill>
        </p:spPr>
      </p:sp>
      <p:sp>
        <p:nvSpPr>
          <p:cNvPr id="6" name="Freeform 6"/>
          <p:cNvSpPr/>
          <p:nvPr/>
        </p:nvSpPr>
        <p:spPr>
          <a:xfrm>
            <a:off x="857161" y="2708267"/>
            <a:ext cx="2204669" cy="4514323"/>
          </a:xfrm>
          <a:custGeom>
            <a:avLst/>
            <a:gdLst/>
            <a:ahLst/>
            <a:cxnLst/>
            <a:rect l="l" t="t" r="r" b="b"/>
            <a:pathLst>
              <a:path w="2204669" h="4514323">
                <a:moveTo>
                  <a:pt x="0" y="0"/>
                </a:moveTo>
                <a:lnTo>
                  <a:pt x="2204669" y="0"/>
                </a:lnTo>
                <a:lnTo>
                  <a:pt x="2204669" y="4514322"/>
                </a:lnTo>
                <a:lnTo>
                  <a:pt x="0" y="4514322"/>
                </a:lnTo>
                <a:lnTo>
                  <a:pt x="0" y="0"/>
                </a:lnTo>
                <a:close/>
              </a:path>
            </a:pathLst>
          </a:custGeom>
          <a:blipFill>
            <a:blip r:embed="rId3"/>
            <a:stretch>
              <a:fillRect/>
            </a:stretch>
          </a:blipFill>
        </p:spPr>
      </p:sp>
      <p:sp>
        <p:nvSpPr>
          <p:cNvPr id="7" name="TextBox 7"/>
          <p:cNvSpPr txBox="1"/>
          <p:nvPr/>
        </p:nvSpPr>
        <p:spPr>
          <a:xfrm>
            <a:off x="857161" y="672259"/>
            <a:ext cx="9667609" cy="560611"/>
          </a:xfrm>
          <a:prstGeom prst="rect">
            <a:avLst/>
          </a:prstGeom>
        </p:spPr>
        <p:txBody>
          <a:bodyPr lIns="0" tIns="0" rIns="0" bIns="0" rtlCol="0" anchor="t">
            <a:spAutoFit/>
          </a:bodyPr>
          <a:lstStyle/>
          <a:p>
            <a:pPr algn="l">
              <a:lnSpc>
                <a:spcPts val="4295"/>
              </a:lnSpc>
            </a:pPr>
            <a:r>
              <a:rPr lang="en-US" sz="4383" b="1" spc="-258">
                <a:solidFill>
                  <a:srgbClr val="263F6B"/>
                </a:solidFill>
                <a:latin typeface="Montserrat Ultra-Bold"/>
                <a:ea typeface="Montserrat Ultra-Bold"/>
                <a:cs typeface="Montserrat Ultra-Bold"/>
                <a:sym typeface="Montserrat Ultra-Bold"/>
              </a:rPr>
              <a:t>DATA CLEANING</a:t>
            </a:r>
          </a:p>
        </p:txBody>
      </p:sp>
      <p:sp>
        <p:nvSpPr>
          <p:cNvPr id="8" name="TextBox 8"/>
          <p:cNvSpPr txBox="1"/>
          <p:nvPr/>
        </p:nvSpPr>
        <p:spPr>
          <a:xfrm>
            <a:off x="857161" y="1523992"/>
            <a:ext cx="5479107" cy="815340"/>
          </a:xfrm>
          <a:prstGeom prst="rect">
            <a:avLst/>
          </a:prstGeom>
        </p:spPr>
        <p:txBody>
          <a:bodyPr lIns="0" tIns="0" rIns="0" bIns="0" rtlCol="0" anchor="t">
            <a:spAutoFit/>
          </a:bodyPr>
          <a:lstStyle/>
          <a:p>
            <a:pPr algn="l">
              <a:lnSpc>
                <a:spcPts val="3359"/>
              </a:lnSpc>
              <a:spcBef>
                <a:spcPct val="0"/>
              </a:spcBef>
            </a:pPr>
            <a:r>
              <a:rPr lang="en-US" sz="2400" b="1" spc="48">
                <a:solidFill>
                  <a:srgbClr val="263F6B"/>
                </a:solidFill>
                <a:latin typeface="Montserrat Bold"/>
                <a:ea typeface="Montserrat Bold"/>
                <a:cs typeface="Montserrat Bold"/>
                <a:sym typeface="Montserrat Bold"/>
              </a:rPr>
              <a:t>Missing Value:</a:t>
            </a:r>
          </a:p>
          <a:p>
            <a:pPr algn="just">
              <a:lnSpc>
                <a:spcPts val="3359"/>
              </a:lnSpc>
              <a:spcBef>
                <a:spcPct val="0"/>
              </a:spcBef>
            </a:pPr>
            <a:r>
              <a:rPr lang="en-US" sz="2400" spc="48">
                <a:solidFill>
                  <a:srgbClr val="263F6B"/>
                </a:solidFill>
                <a:latin typeface="Montserrat"/>
                <a:ea typeface="Montserrat"/>
                <a:cs typeface="Montserrat"/>
                <a:sym typeface="Montserrat"/>
              </a:rPr>
              <a:t>No data drop due to Missing Value</a:t>
            </a:r>
          </a:p>
        </p:txBody>
      </p:sp>
      <p:sp>
        <p:nvSpPr>
          <p:cNvPr id="9" name="TextBox 9"/>
          <p:cNvSpPr txBox="1"/>
          <p:nvPr/>
        </p:nvSpPr>
        <p:spPr>
          <a:xfrm>
            <a:off x="857161" y="7517864"/>
            <a:ext cx="8800802" cy="815340"/>
          </a:xfrm>
          <a:prstGeom prst="rect">
            <a:avLst/>
          </a:prstGeom>
        </p:spPr>
        <p:txBody>
          <a:bodyPr lIns="0" tIns="0" rIns="0" bIns="0" rtlCol="0" anchor="t">
            <a:spAutoFit/>
          </a:bodyPr>
          <a:lstStyle/>
          <a:p>
            <a:pPr algn="l">
              <a:lnSpc>
                <a:spcPts val="3359"/>
              </a:lnSpc>
              <a:spcBef>
                <a:spcPct val="0"/>
              </a:spcBef>
            </a:pPr>
            <a:r>
              <a:rPr lang="en-US" sz="2400" b="1" spc="48">
                <a:solidFill>
                  <a:srgbClr val="263F6B"/>
                </a:solidFill>
                <a:latin typeface="Montserrat Bold"/>
                <a:ea typeface="Montserrat Bold"/>
                <a:cs typeface="Montserrat Bold"/>
                <a:sym typeface="Montserrat Bold"/>
              </a:rPr>
              <a:t>Handling Duplicated Data:</a:t>
            </a:r>
          </a:p>
          <a:p>
            <a:pPr algn="just">
              <a:lnSpc>
                <a:spcPts val="3359"/>
              </a:lnSpc>
              <a:spcBef>
                <a:spcPct val="0"/>
              </a:spcBef>
            </a:pPr>
            <a:r>
              <a:rPr lang="en-US" sz="2400" spc="48">
                <a:solidFill>
                  <a:srgbClr val="263F6B"/>
                </a:solidFill>
                <a:latin typeface="Montserrat"/>
                <a:ea typeface="Montserrat"/>
                <a:cs typeface="Montserrat"/>
                <a:sym typeface="Montserrat"/>
              </a:rPr>
              <a:t>There is one Duplicate under the same company name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311120" y="5196665"/>
            <a:ext cx="25783492" cy="9586163"/>
          </a:xfrm>
          <a:prstGeom prst="rect">
            <a:avLst/>
          </a:prstGeom>
          <a:solidFill>
            <a:srgbClr val="545454">
              <a:alpha val="4706"/>
            </a:srgbClr>
          </a:solidFill>
        </p:spPr>
      </p:sp>
      <p:grpSp>
        <p:nvGrpSpPr>
          <p:cNvPr id="3" name="Group 3"/>
          <p:cNvGrpSpPr/>
          <p:nvPr/>
        </p:nvGrpSpPr>
        <p:grpSpPr>
          <a:xfrm>
            <a:off x="16028966" y="-1867140"/>
            <a:ext cx="10765001" cy="16230600"/>
            <a:chOff x="0" y="0"/>
            <a:chExt cx="4211659" cy="6350000"/>
          </a:xfrm>
        </p:grpSpPr>
        <p:sp>
          <p:nvSpPr>
            <p:cNvPr id="4" name="Freeform 4"/>
            <p:cNvSpPr/>
            <p:nvPr/>
          </p:nvSpPr>
          <p:spPr>
            <a:xfrm>
              <a:off x="0" y="0"/>
              <a:ext cx="4211659" cy="6350000"/>
            </a:xfrm>
            <a:custGeom>
              <a:avLst/>
              <a:gdLst/>
              <a:ahLst/>
              <a:cxnLst/>
              <a:rect l="l" t="t" r="r" b="b"/>
              <a:pathLst>
                <a:path w="4211659" h="6350000">
                  <a:moveTo>
                    <a:pt x="2105830" y="0"/>
                  </a:moveTo>
                  <a:cubicBezTo>
                    <a:pt x="942812" y="0"/>
                    <a:pt x="0" y="1421496"/>
                    <a:pt x="0" y="3175000"/>
                  </a:cubicBezTo>
                  <a:cubicBezTo>
                    <a:pt x="0" y="4928504"/>
                    <a:pt x="942812" y="6350000"/>
                    <a:pt x="2105830" y="6350000"/>
                  </a:cubicBezTo>
                  <a:cubicBezTo>
                    <a:pt x="3268847" y="6350000"/>
                    <a:pt x="4211659" y="4928504"/>
                    <a:pt x="4211659" y="3175000"/>
                  </a:cubicBezTo>
                  <a:cubicBezTo>
                    <a:pt x="4211659" y="1421496"/>
                    <a:pt x="3268847" y="0"/>
                    <a:pt x="2105830" y="0"/>
                  </a:cubicBezTo>
                  <a:close/>
                </a:path>
              </a:pathLst>
            </a:custGeom>
            <a:solidFill>
              <a:srgbClr val="263F6B"/>
            </a:solidFill>
          </p:spPr>
        </p:sp>
      </p:grpSp>
      <p:sp>
        <p:nvSpPr>
          <p:cNvPr id="5" name="Freeform 5"/>
          <p:cNvSpPr/>
          <p:nvPr/>
        </p:nvSpPr>
        <p:spPr>
          <a:xfrm>
            <a:off x="857161" y="2677787"/>
            <a:ext cx="6585925" cy="743572"/>
          </a:xfrm>
          <a:custGeom>
            <a:avLst/>
            <a:gdLst/>
            <a:ahLst/>
            <a:cxnLst/>
            <a:rect l="l" t="t" r="r" b="b"/>
            <a:pathLst>
              <a:path w="6585925" h="743572">
                <a:moveTo>
                  <a:pt x="0" y="0"/>
                </a:moveTo>
                <a:lnTo>
                  <a:pt x="6585925" y="0"/>
                </a:lnTo>
                <a:lnTo>
                  <a:pt x="6585925" y="743572"/>
                </a:lnTo>
                <a:lnTo>
                  <a:pt x="0" y="743572"/>
                </a:lnTo>
                <a:lnTo>
                  <a:pt x="0" y="0"/>
                </a:lnTo>
                <a:close/>
              </a:path>
            </a:pathLst>
          </a:custGeom>
          <a:blipFill>
            <a:blip r:embed="rId2"/>
            <a:stretch>
              <a:fillRect/>
            </a:stretch>
          </a:blipFill>
        </p:spPr>
      </p:sp>
      <p:sp>
        <p:nvSpPr>
          <p:cNvPr id="6" name="Freeform 6"/>
          <p:cNvSpPr/>
          <p:nvPr/>
        </p:nvSpPr>
        <p:spPr>
          <a:xfrm>
            <a:off x="857161" y="3475970"/>
            <a:ext cx="8122325" cy="3563670"/>
          </a:xfrm>
          <a:custGeom>
            <a:avLst/>
            <a:gdLst/>
            <a:ahLst/>
            <a:cxnLst/>
            <a:rect l="l" t="t" r="r" b="b"/>
            <a:pathLst>
              <a:path w="8122325" h="3563670">
                <a:moveTo>
                  <a:pt x="0" y="0"/>
                </a:moveTo>
                <a:lnTo>
                  <a:pt x="8122325" y="0"/>
                </a:lnTo>
                <a:lnTo>
                  <a:pt x="8122325" y="3563670"/>
                </a:lnTo>
                <a:lnTo>
                  <a:pt x="0" y="3563670"/>
                </a:lnTo>
                <a:lnTo>
                  <a:pt x="0" y="0"/>
                </a:lnTo>
                <a:close/>
              </a:path>
            </a:pathLst>
          </a:custGeom>
          <a:blipFill>
            <a:blip r:embed="rId3"/>
            <a:stretch>
              <a:fillRect/>
            </a:stretch>
          </a:blipFill>
        </p:spPr>
      </p:sp>
      <p:sp>
        <p:nvSpPr>
          <p:cNvPr id="7" name="Freeform 7"/>
          <p:cNvSpPr/>
          <p:nvPr/>
        </p:nvSpPr>
        <p:spPr>
          <a:xfrm>
            <a:off x="857161" y="8743154"/>
            <a:ext cx="11301259" cy="819341"/>
          </a:xfrm>
          <a:custGeom>
            <a:avLst/>
            <a:gdLst/>
            <a:ahLst/>
            <a:cxnLst/>
            <a:rect l="l" t="t" r="r" b="b"/>
            <a:pathLst>
              <a:path w="11301259" h="819341">
                <a:moveTo>
                  <a:pt x="0" y="0"/>
                </a:moveTo>
                <a:lnTo>
                  <a:pt x="11301259" y="0"/>
                </a:lnTo>
                <a:lnTo>
                  <a:pt x="11301259" y="819341"/>
                </a:lnTo>
                <a:lnTo>
                  <a:pt x="0" y="819341"/>
                </a:lnTo>
                <a:lnTo>
                  <a:pt x="0" y="0"/>
                </a:lnTo>
                <a:close/>
              </a:path>
            </a:pathLst>
          </a:custGeom>
          <a:blipFill>
            <a:blip r:embed="rId4"/>
            <a:stretch>
              <a:fillRect/>
            </a:stretch>
          </a:blipFill>
        </p:spPr>
      </p:sp>
      <p:sp>
        <p:nvSpPr>
          <p:cNvPr id="8" name="TextBox 8"/>
          <p:cNvSpPr txBox="1"/>
          <p:nvPr/>
        </p:nvSpPr>
        <p:spPr>
          <a:xfrm>
            <a:off x="857161" y="672259"/>
            <a:ext cx="9667609" cy="560611"/>
          </a:xfrm>
          <a:prstGeom prst="rect">
            <a:avLst/>
          </a:prstGeom>
        </p:spPr>
        <p:txBody>
          <a:bodyPr lIns="0" tIns="0" rIns="0" bIns="0" rtlCol="0" anchor="t">
            <a:spAutoFit/>
          </a:bodyPr>
          <a:lstStyle/>
          <a:p>
            <a:pPr algn="l">
              <a:lnSpc>
                <a:spcPts val="4295"/>
              </a:lnSpc>
            </a:pPr>
            <a:r>
              <a:rPr lang="en-US" sz="4383" b="1" spc="-258">
                <a:solidFill>
                  <a:srgbClr val="263F6B"/>
                </a:solidFill>
                <a:latin typeface="Montserrat Ultra-Bold"/>
                <a:ea typeface="Montserrat Ultra-Bold"/>
                <a:cs typeface="Montserrat Ultra-Bold"/>
                <a:sym typeface="Montserrat Ultra-Bold"/>
              </a:rPr>
              <a:t>DATA CLEANING</a:t>
            </a:r>
          </a:p>
        </p:txBody>
      </p:sp>
      <p:sp>
        <p:nvSpPr>
          <p:cNvPr id="9" name="TextBox 9"/>
          <p:cNvSpPr txBox="1"/>
          <p:nvPr/>
        </p:nvSpPr>
        <p:spPr>
          <a:xfrm>
            <a:off x="857161" y="1523992"/>
            <a:ext cx="14113520" cy="1099185"/>
          </a:xfrm>
          <a:prstGeom prst="rect">
            <a:avLst/>
          </a:prstGeom>
        </p:spPr>
        <p:txBody>
          <a:bodyPr lIns="0" tIns="0" rIns="0" bIns="0" rtlCol="0" anchor="t">
            <a:spAutoFit/>
          </a:bodyPr>
          <a:lstStyle/>
          <a:p>
            <a:pPr algn="l">
              <a:lnSpc>
                <a:spcPts val="2940"/>
              </a:lnSpc>
              <a:spcBef>
                <a:spcPct val="0"/>
              </a:spcBef>
            </a:pPr>
            <a:r>
              <a:rPr lang="en-US" sz="2100" b="1" spc="42">
                <a:solidFill>
                  <a:srgbClr val="263F6B"/>
                </a:solidFill>
                <a:latin typeface="Montserrat Bold"/>
                <a:ea typeface="Montserrat Bold"/>
                <a:cs typeface="Montserrat Bold"/>
                <a:sym typeface="Montserrat Bold"/>
              </a:rPr>
              <a:t>Making Adjustments to the Target (status):</a:t>
            </a:r>
          </a:p>
          <a:p>
            <a:pPr algn="just">
              <a:lnSpc>
                <a:spcPts val="2940"/>
              </a:lnSpc>
              <a:spcBef>
                <a:spcPct val="0"/>
              </a:spcBef>
            </a:pPr>
            <a:r>
              <a:rPr lang="en-US" sz="2100" spc="42">
                <a:solidFill>
                  <a:srgbClr val="263F6B"/>
                </a:solidFill>
                <a:latin typeface="Montserrat"/>
                <a:ea typeface="Montserrat"/>
                <a:cs typeface="Montserrat"/>
                <a:sym typeface="Montserrat"/>
              </a:rPr>
              <a:t>There are 9 data startup that inconsistency between ‘closing_date’ and ‘status’. </a:t>
            </a:r>
          </a:p>
          <a:p>
            <a:pPr algn="just">
              <a:lnSpc>
                <a:spcPts val="2940"/>
              </a:lnSpc>
              <a:spcBef>
                <a:spcPct val="0"/>
              </a:spcBef>
            </a:pPr>
            <a:r>
              <a:rPr lang="en-US" sz="2100" spc="42">
                <a:solidFill>
                  <a:srgbClr val="263F6B"/>
                </a:solidFill>
                <a:latin typeface="Montserrat"/>
                <a:ea typeface="Montserrat"/>
                <a:cs typeface="Montserrat"/>
                <a:sym typeface="Montserrat"/>
              </a:rPr>
              <a:t>Once a startup has a ‘close_at’ date, its final observable status is closed, even if it was acquired earlier. </a:t>
            </a:r>
          </a:p>
        </p:txBody>
      </p:sp>
      <p:sp>
        <p:nvSpPr>
          <p:cNvPr id="10" name="TextBox 10"/>
          <p:cNvSpPr txBox="1"/>
          <p:nvPr/>
        </p:nvSpPr>
        <p:spPr>
          <a:xfrm>
            <a:off x="857161" y="7445214"/>
            <a:ext cx="14583842" cy="989965"/>
          </a:xfrm>
          <a:prstGeom prst="rect">
            <a:avLst/>
          </a:prstGeom>
        </p:spPr>
        <p:txBody>
          <a:bodyPr lIns="0" tIns="0" rIns="0" bIns="0" rtlCol="0" anchor="t">
            <a:spAutoFit/>
          </a:bodyPr>
          <a:lstStyle/>
          <a:p>
            <a:pPr algn="l">
              <a:lnSpc>
                <a:spcPts val="2660"/>
              </a:lnSpc>
              <a:spcBef>
                <a:spcPct val="0"/>
              </a:spcBef>
            </a:pPr>
            <a:r>
              <a:rPr lang="en-US" sz="1900" b="1" spc="38">
                <a:solidFill>
                  <a:srgbClr val="263F6B"/>
                </a:solidFill>
                <a:latin typeface="Montserrat Bold"/>
                <a:ea typeface="Montserrat Bold"/>
                <a:cs typeface="Montserrat Bold"/>
                <a:sym typeface="Montserrat Bold"/>
              </a:rPr>
              <a:t>Anomali data on ‘funding_total_usd:</a:t>
            </a:r>
          </a:p>
          <a:p>
            <a:pPr algn="just">
              <a:lnSpc>
                <a:spcPts val="2660"/>
              </a:lnSpc>
              <a:spcBef>
                <a:spcPct val="0"/>
              </a:spcBef>
            </a:pPr>
            <a:r>
              <a:rPr lang="en-US" sz="1900" spc="38">
                <a:solidFill>
                  <a:srgbClr val="263F6B"/>
                </a:solidFill>
                <a:latin typeface="Montserrat"/>
                <a:ea typeface="Montserrat"/>
                <a:cs typeface="Montserrat"/>
                <a:sym typeface="Montserrat"/>
              </a:rPr>
              <a:t>Upon reviewing the total funding information for Clearwire, we find that it </a:t>
            </a:r>
            <a:r>
              <a:rPr lang="en-US" sz="1900" i="1" spc="38">
                <a:solidFill>
                  <a:srgbClr val="263F6B"/>
                </a:solidFill>
                <a:latin typeface="Montserrat Italics"/>
                <a:ea typeface="Montserrat Italics"/>
                <a:cs typeface="Montserrat Italics"/>
                <a:sym typeface="Montserrat Italics"/>
              </a:rPr>
              <a:t>Not Comparabl</a:t>
            </a:r>
            <a:r>
              <a:rPr lang="en-US" sz="1900" spc="38">
                <a:solidFill>
                  <a:srgbClr val="263F6B"/>
                </a:solidFill>
                <a:latin typeface="Montserrat"/>
                <a:ea typeface="Montserrat"/>
                <a:cs typeface="Montserrat"/>
                <a:sym typeface="Montserrat"/>
              </a:rPr>
              <a:t>e, Clearwire is closer to a corporate-backed telecom venture than to a typical early-stage startup, so it’s not the same “population.”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6241</Words>
  <Application>Microsoft Macintosh PowerPoint</Application>
  <PresentationFormat>Custom</PresentationFormat>
  <Paragraphs>405</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Montserrat Italics</vt:lpstr>
      <vt:lpstr>Arial</vt:lpstr>
      <vt:lpstr>Montserrat Ultra-Bold Italics</vt:lpstr>
      <vt:lpstr>Montserrat Ultra-Bold</vt:lpstr>
      <vt:lpstr>Montserrat Bold</vt:lpstr>
      <vt:lpstr>Montserrat</vt:lpstr>
      <vt:lpstr>Montserrat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Fail Analysis: Unveiling the Patterns Behind Startup Failure</dc:title>
  <cp:lastModifiedBy>septy.windy1@gmail.com</cp:lastModifiedBy>
  <cp:revision>3</cp:revision>
  <dcterms:created xsi:type="dcterms:W3CDTF">2006-08-16T00:00:00Z</dcterms:created>
  <dcterms:modified xsi:type="dcterms:W3CDTF">2025-10-12T14:40:45Z</dcterms:modified>
  <dc:identifier>DAGx_9jRXu8</dc:identifier>
</cp:coreProperties>
</file>